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4690"/>
  </p:normalViewPr>
  <p:slideViewPr>
    <p:cSldViewPr snapToGrid="0">
      <p:cViewPr varScale="1">
        <p:scale>
          <a:sx n="111" d="100"/>
          <a:sy n="111" d="100"/>
        </p:scale>
        <p:origin x="5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F15A3B-9DEE-4A97-620F-5C5C69A19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EF933E-313E-F28D-3C4C-18F0BEF29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3CCF3B-D31E-DA24-7184-EAD46F740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9B4A49-541B-F8CD-02B6-F3613AD5F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44CB0B-3B2D-E30D-568F-7DAC315A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88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E498A1-19F1-14CE-F98A-8FE1ACCA5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346635-2FCB-B20D-A93C-91D90E685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69398D-52BF-45CA-23FC-85FF87335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6A5420-7824-3B7E-E5F6-5BB751EEF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B28203-DDF4-3D99-735A-958DEF601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8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14A3292-2267-1877-2595-E8FCA9B2E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EAB15A-C915-D43D-3F97-81F589728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569F34-BAE7-AB44-5D51-A0242907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393D35-000B-B6BD-CE2F-599D82B8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9FAC22-DF68-A0C7-13D6-C4CABED0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80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33815-24C1-8A7E-12FD-7C143A98B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099F96-A3D7-BDEF-F5F1-069483A06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B35B49-5B69-9297-BF5E-C6A10C00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3BB0CB-ACAF-6E79-0E2C-93789A88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3BBDD9-3E64-F980-8441-75C26B123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28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2BE92-D14A-3601-D570-4807D2DA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9C788E-72B1-8066-0963-151C9318C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5769B8-0126-A8E8-6503-A83A64F4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DC38E8-948C-89E8-F523-F74A8B78E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7522FF-0F88-0152-2877-75D298A0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17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A9745F-655C-9A89-C0EF-F07B45198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C3C505-5182-16CD-66A6-C99647E6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EAEE4F-7CA5-604B-B99B-582550DC9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F28DC5-2FDC-8285-CC2A-00F7D290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E03A2A-5C98-EAC5-9476-930366893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3B5AE1-7B1F-BB5E-3C0A-898141FF7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05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9C2A09-D02F-4369-483C-A94DFC4DF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384ED5-1CD8-4CFD-9F70-3739D119D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0894E93-73F7-6018-B9E8-32DF86E6E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4AFD2B-7214-1A93-4AAB-DF66FBDD7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98E73A3-3BB0-7B90-C277-48C1FA4F8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1ED9942-B964-5593-9A13-EA2E35C53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BD737B9-B16E-583B-84E6-816B8D655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98E169-1D69-67DC-1CA2-83719E7A3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7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42011-8988-19DF-9B89-0E32A67EA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2A3C62-4CC4-F127-FEF2-BA171687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6EBCFD-E507-5845-FF48-EADE6921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BE4E7F-4A4A-9BDF-6C03-68B93B0D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40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20136D7-9C7C-97FB-2F97-F82310AB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36D4AB-166B-D16B-B68C-7202A9DB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71C6EE-4A0D-BE2B-E5E4-4D9AE90A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50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9857C-D50F-4F95-B9E8-75C7611F6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D3B0B8-2FE4-798C-EF0D-E4C029971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D2196F-0572-3E6B-2E13-A9945B2B3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FFDC56-4760-96D0-1358-4264EF08E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F21B06-8FDB-CF2F-EE55-F1718BFBF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C1C13A-A18A-3A56-06E4-09E8416A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8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A2CA9C-33D9-1354-9B32-2C172A314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26796B-C8FB-CD84-7225-C5D24B5F1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697144-9F2A-061B-8F67-497933FDD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A489D2-D221-DA2C-2127-80C80FBA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F4757C-F664-3CDB-404A-C00308AA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64CC91-4883-84F5-3EB2-27C29D58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02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67B2F54-A9D8-AD1A-46DF-9291AA011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0DBF21-179C-FA8F-EFC9-60E35D9AE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DDBD17-5FE6-36F4-BB70-2513779C8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030F37-4949-43C5-8C40-57B46825FE5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8C7D78-6FF0-3CDA-1E19-82AEB4124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955CDF-2D92-CE85-CE4D-79D14588A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28663B-15AD-45E9-9345-7282F59C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2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52BE65C-5AE9-D594-D9B5-838F96B24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95815"/>
            <a:ext cx="12192000" cy="146636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24603F-3400-4C56-CB18-AA2C62075BEE}"/>
              </a:ext>
            </a:extLst>
          </p:cNvPr>
          <p:cNvSpPr txBox="1"/>
          <p:nvPr/>
        </p:nvSpPr>
        <p:spPr>
          <a:xfrm>
            <a:off x="639372" y="385591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実施場所カレンダー</a:t>
            </a:r>
            <a:endParaRPr kumimoji="1" lang="ja-JP" altLang="en-US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2302CB60-5A5C-68D2-5AC9-0A288B68AD67}"/>
              </a:ext>
            </a:extLst>
          </p:cNvPr>
          <p:cNvCxnSpPr>
            <a:cxnSpLocks/>
          </p:cNvCxnSpPr>
          <p:nvPr/>
        </p:nvCxnSpPr>
        <p:spPr>
          <a:xfrm flipH="1">
            <a:off x="2673626" y="1491438"/>
            <a:ext cx="596730" cy="16604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5B9A0E1-EBDC-7F86-5570-AA7672EEED99}"/>
              </a:ext>
            </a:extLst>
          </p:cNvPr>
          <p:cNvSpPr txBox="1"/>
          <p:nvPr/>
        </p:nvSpPr>
        <p:spPr>
          <a:xfrm>
            <a:off x="3152961" y="1193992"/>
            <a:ext cx="1723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削除　</a:t>
            </a:r>
            <a:r>
              <a:rPr lang="en-US" altLang="ja-JP" sz="1200" dirty="0"/>
              <a:t>×</a:t>
            </a:r>
            <a:r>
              <a:rPr lang="ja-JP" altLang="en-US" sz="1200" dirty="0"/>
              <a:t>は一つにする</a:t>
            </a:r>
            <a:endParaRPr lang="en-US" altLang="ja-JP" sz="1200" dirty="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573D80F-A6AE-CA68-D80B-1A102F9E49BD}"/>
              </a:ext>
            </a:extLst>
          </p:cNvPr>
          <p:cNvCxnSpPr>
            <a:cxnSpLocks/>
          </p:cNvCxnSpPr>
          <p:nvPr/>
        </p:nvCxnSpPr>
        <p:spPr>
          <a:xfrm flipH="1">
            <a:off x="4404192" y="1967948"/>
            <a:ext cx="843669" cy="11839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A9BD6A6-854E-3F07-7E9D-416FAC84B776}"/>
              </a:ext>
            </a:extLst>
          </p:cNvPr>
          <p:cNvSpPr txBox="1"/>
          <p:nvPr/>
        </p:nvSpPr>
        <p:spPr>
          <a:xfrm>
            <a:off x="4993815" y="1690949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文章変更　施設貸出不可</a:t>
            </a:r>
            <a:endParaRPr lang="en-US" altLang="ja-JP" sz="1200" dirty="0"/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A274247E-6635-27A4-0A67-BA5F2E51ADBC}"/>
              </a:ext>
            </a:extLst>
          </p:cNvPr>
          <p:cNvCxnSpPr>
            <a:cxnSpLocks/>
          </p:cNvCxnSpPr>
          <p:nvPr/>
        </p:nvCxnSpPr>
        <p:spPr>
          <a:xfrm flipV="1">
            <a:off x="6353341" y="3861817"/>
            <a:ext cx="0" cy="10282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579029C-F41F-4320-B18D-67525763F64F}"/>
              </a:ext>
            </a:extLst>
          </p:cNvPr>
          <p:cNvSpPr txBox="1"/>
          <p:nvPr/>
        </p:nvSpPr>
        <p:spPr>
          <a:xfrm>
            <a:off x="6205330" y="4991551"/>
            <a:ext cx="2646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×</a:t>
            </a:r>
            <a:r>
              <a:rPr lang="ja-JP" altLang="en-US" sz="1200" dirty="0"/>
              <a:t>は全て利用予約情報と連携しない</a:t>
            </a:r>
            <a:endParaRPr lang="en-US" altLang="ja-JP" sz="12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3DF457-FCEB-AC7D-4525-FE5FD94D27D5}"/>
              </a:ext>
            </a:extLst>
          </p:cNvPr>
          <p:cNvSpPr txBox="1"/>
          <p:nvPr/>
        </p:nvSpPr>
        <p:spPr>
          <a:xfrm>
            <a:off x="6205330" y="5268550"/>
            <a:ext cx="403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利用予約から実施不可</a:t>
            </a:r>
            <a:br>
              <a:rPr lang="en-US" altLang="ja-JP" sz="1200" dirty="0"/>
            </a:br>
            <a:r>
              <a:rPr lang="ja-JP" altLang="en-US" sz="1200" dirty="0"/>
              <a:t>→</a:t>
            </a:r>
            <a:r>
              <a:rPr lang="en-US" altLang="ja-JP" sz="1200" dirty="0"/>
              <a:t>×</a:t>
            </a:r>
            <a:r>
              <a:rPr lang="ja-JP" altLang="en-US" sz="1200" dirty="0"/>
              <a:t>を選択した場合は全て　</a:t>
            </a:r>
            <a:r>
              <a:rPr lang="en-US" altLang="ja-JP" sz="1200" dirty="0"/>
              <a:t>×</a:t>
            </a:r>
            <a:r>
              <a:rPr lang="ja-JP" altLang="en-US" sz="1200" dirty="0"/>
              <a:t>施設貸出不可　とする　</a:t>
            </a:r>
            <a:endParaRPr lang="en-US" altLang="ja-JP" sz="12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2D1EB20-C77E-B5B1-F1ED-050A6EC8F137}"/>
              </a:ext>
            </a:extLst>
          </p:cNvPr>
          <p:cNvSpPr/>
          <p:nvPr/>
        </p:nvSpPr>
        <p:spPr>
          <a:xfrm>
            <a:off x="7164729" y="754923"/>
            <a:ext cx="3414532" cy="13516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VN" sz="1200" dirty="0"/>
              <a:t>1.Bỏ trạng thái x có order</a:t>
            </a:r>
          </a:p>
          <a:p>
            <a:r>
              <a:rPr kumimoji="1" lang="vi-VN" altLang="ja-VN" sz="1200" dirty="0"/>
              <a:t>2.Trạng thái x ko có order thì đồi tên thành </a:t>
            </a:r>
            <a:r>
              <a:rPr lang="ja-JP" altLang="en-US" sz="1200"/>
              <a:t>施設貸出不可</a:t>
            </a:r>
            <a:endParaRPr lang="vi-VN" altLang="ja-JP" sz="1200" dirty="0"/>
          </a:p>
          <a:p>
            <a:r>
              <a:rPr lang="vi-VN" altLang="ja-VN" sz="1200" dirty="0"/>
              <a:t>Màn hình order detail nếu chuyển trạng thái x sẽ clear order liên quan</a:t>
            </a:r>
            <a:endParaRPr kumimoji="1" lang="ja-V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856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1650BA-BDFB-DB35-F121-85C83FE9851E}"/>
              </a:ext>
            </a:extLst>
          </p:cNvPr>
          <p:cNvSpPr txBox="1"/>
          <p:nvPr/>
        </p:nvSpPr>
        <p:spPr>
          <a:xfrm>
            <a:off x="639372" y="385591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実施場所カレンダー</a:t>
            </a:r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6686E61-0B21-70B9-B542-6E84D2648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72" y="1283465"/>
            <a:ext cx="3092294" cy="4291069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73A386-CA44-53E9-4F62-5E3D49ACD66B}"/>
              </a:ext>
            </a:extLst>
          </p:cNvPr>
          <p:cNvSpPr/>
          <p:nvPr/>
        </p:nvSpPr>
        <p:spPr>
          <a:xfrm>
            <a:off x="639372" y="1283465"/>
            <a:ext cx="3092294" cy="443428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85097B68-ADD4-1281-D486-EDD5E3CEC558}"/>
              </a:ext>
            </a:extLst>
          </p:cNvPr>
          <p:cNvCxnSpPr>
            <a:cxnSpLocks/>
          </p:cNvCxnSpPr>
          <p:nvPr/>
        </p:nvCxnSpPr>
        <p:spPr>
          <a:xfrm flipH="1">
            <a:off x="2721166" y="1385927"/>
            <a:ext cx="1999884" cy="12581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図 10">
            <a:extLst>
              <a:ext uri="{FF2B5EF4-FFF2-40B4-BE49-F238E27FC236}">
                <a16:creationId xmlns:a16="http://schemas.microsoft.com/office/drawing/2014/main" id="{F83E35B1-B203-45BC-9189-F66505941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1017" y="954564"/>
            <a:ext cx="285790" cy="257211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81B875A-32B3-1F22-355E-16C392CBF995}"/>
              </a:ext>
            </a:extLst>
          </p:cNvPr>
          <p:cNvSpPr txBox="1"/>
          <p:nvPr/>
        </p:nvSpPr>
        <p:spPr>
          <a:xfrm>
            <a:off x="4824738" y="878096"/>
            <a:ext cx="49552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＜変更＞</a:t>
            </a:r>
            <a:endParaRPr lang="en-US" altLang="ja-JP" sz="1200" dirty="0"/>
          </a:p>
          <a:p>
            <a:r>
              <a:rPr lang="ja-JP" altLang="en-US" sz="1200" dirty="0"/>
              <a:t>・ステータスが　予約受付、実施確定　のみマークを表示したい</a:t>
            </a:r>
            <a:endParaRPr lang="en-US" altLang="ja-JP" sz="1200" dirty="0"/>
          </a:p>
          <a:p>
            <a:r>
              <a:rPr kumimoji="1" lang="ja-JP" altLang="en-US" sz="1200" dirty="0"/>
              <a:t>・マークのある日はカレンダーからは変更できないように規制したい</a:t>
            </a:r>
            <a:endParaRPr kumimoji="1" lang="en-US" altLang="ja-JP" sz="1200" dirty="0"/>
          </a:p>
          <a:p>
            <a:r>
              <a:rPr lang="ja-JP" altLang="en-US" sz="1200" dirty="0"/>
              <a:t>・マークをクリックすると案件に遷移する</a:t>
            </a:r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7D1ECEC-757C-5D19-058D-AF5650AF99A4}"/>
              </a:ext>
            </a:extLst>
          </p:cNvPr>
          <p:cNvSpPr txBox="1"/>
          <p:nvPr/>
        </p:nvSpPr>
        <p:spPr>
          <a:xfrm>
            <a:off x="4967957" y="1975204"/>
            <a:ext cx="5570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インポート時も同じく</a:t>
            </a:r>
            <a:r>
              <a:rPr lang="ja-JP" altLang="en-US" sz="1200" dirty="0"/>
              <a:t>ステータスが　予約受付、実施確定　な案件がある日は</a:t>
            </a:r>
            <a:endParaRPr lang="en-US" altLang="ja-JP" sz="1200" dirty="0"/>
          </a:p>
          <a:p>
            <a:r>
              <a:rPr kumimoji="1" lang="ja-JP" altLang="en-US" sz="1200" dirty="0"/>
              <a:t>上書き更新しない。（</a:t>
            </a:r>
            <a:r>
              <a:rPr kumimoji="1" lang="en-US" altLang="ja-JP" sz="1200" dirty="0"/>
              <a:t>POPUP</a:t>
            </a:r>
            <a:r>
              <a:rPr kumimoji="1" lang="ja-JP" altLang="en-US" sz="1200" dirty="0"/>
              <a:t>で上書きできなかった日を表示）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5570CD0-1AD5-9DB8-0412-74AE382A2670}"/>
              </a:ext>
            </a:extLst>
          </p:cNvPr>
          <p:cNvSpPr/>
          <p:nvPr/>
        </p:nvSpPr>
        <p:spPr>
          <a:xfrm>
            <a:off x="4876807" y="3106756"/>
            <a:ext cx="3414532" cy="13516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VN" sz="1200" dirty="0"/>
              <a:t>Chỉ status tròn và tam giác mới hiển thị marker để link qua site detail</a:t>
            </a:r>
          </a:p>
          <a:p>
            <a:r>
              <a:rPr lang="vi-VN" altLang="ja-VN" sz="1200" dirty="0"/>
              <a:t>Trường hợp là tròn và tam giác thì ko thể update từ calendar</a:t>
            </a:r>
          </a:p>
          <a:p>
            <a:r>
              <a:rPr kumimoji="1" lang="vi-VN" altLang="ja-VN" sz="1200" dirty="0"/>
              <a:t>Click vào marker link đến trang detail</a:t>
            </a:r>
            <a:endParaRPr kumimoji="1" lang="ja-VN" altLang="en-US" sz="12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E2FA9A3-3541-589E-A33F-7705D98516EB}"/>
              </a:ext>
            </a:extLst>
          </p:cNvPr>
          <p:cNvSpPr/>
          <p:nvPr/>
        </p:nvSpPr>
        <p:spPr>
          <a:xfrm>
            <a:off x="4876807" y="4628235"/>
            <a:ext cx="3414532" cy="13516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VN" sz="1200" dirty="0"/>
              <a:t>Chú ý khi import thì nếu ngày đó đã có data sẽ không cho ghi đè, báo lỗi trong file csv</a:t>
            </a:r>
            <a:endParaRPr kumimoji="1" lang="ja-V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3419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B376A92-E453-8494-6BA3-EEDF1242C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70560"/>
            <a:ext cx="7828255" cy="2066138"/>
          </a:xfrm>
          <a:prstGeom prst="rect">
            <a:avLst/>
          </a:prstGeom>
        </p:spPr>
      </p:pic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3F327757-F16C-4E39-F830-6430DB95DB9C}"/>
              </a:ext>
            </a:extLst>
          </p:cNvPr>
          <p:cNvCxnSpPr>
            <a:cxnSpLocks/>
          </p:cNvCxnSpPr>
          <p:nvPr/>
        </p:nvCxnSpPr>
        <p:spPr>
          <a:xfrm flipV="1">
            <a:off x="1779104" y="1234888"/>
            <a:ext cx="1595124" cy="18510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E933298-C051-3B3A-D304-E0CEDEF7F169}"/>
              </a:ext>
            </a:extLst>
          </p:cNvPr>
          <p:cNvSpPr txBox="1"/>
          <p:nvPr/>
        </p:nvSpPr>
        <p:spPr>
          <a:xfrm>
            <a:off x="638208" y="21091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利用予約詳細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3295138-2BE9-A44D-5AF3-9041BCAD7771}"/>
              </a:ext>
            </a:extLst>
          </p:cNvPr>
          <p:cNvSpPr txBox="1"/>
          <p:nvPr/>
        </p:nvSpPr>
        <p:spPr>
          <a:xfrm>
            <a:off x="1056601" y="3069715"/>
            <a:ext cx="36888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キャンセル　追加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kumimoji="1" lang="ja-VN" altLang="en-US" sz="1200" dirty="0"/>
              <a:t>楽市</a:t>
            </a:r>
            <a:r>
              <a:rPr kumimoji="1" lang="ja-JP" altLang="en-US" sz="1200"/>
              <a:t>では　</a:t>
            </a:r>
            <a:r>
              <a:rPr kumimoji="1" lang="ja-JP" altLang="en-US" sz="1200" dirty="0"/>
              <a:t>キャンセル</a:t>
            </a:r>
            <a:r>
              <a:rPr kumimoji="1" lang="en-US" altLang="ja-JP" sz="1200" dirty="0"/>
              <a:t>(</a:t>
            </a:r>
            <a:r>
              <a:rPr kumimoji="1" lang="ja-JP" altLang="en-US" sz="1200" dirty="0"/>
              <a:t>手続き中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　にすべてなる。</a:t>
            </a:r>
            <a:endParaRPr kumimoji="1" lang="en-US" altLang="ja-JP" sz="1200" dirty="0"/>
          </a:p>
          <a:p>
            <a:r>
              <a:rPr kumimoji="1" lang="ja-JP" altLang="en-US" sz="1200" dirty="0"/>
              <a:t>有償の場合は備考欄記載→楽市システム連携</a:t>
            </a:r>
            <a:br>
              <a:rPr kumimoji="1" lang="en-US" altLang="ja-JP" sz="1200" dirty="0"/>
            </a:br>
            <a:endParaRPr kumimoji="1"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D590D3-3B72-2F60-73D5-55791BD5FB20}"/>
              </a:ext>
            </a:extLst>
          </p:cNvPr>
          <p:cNvSpPr txBox="1"/>
          <p:nvPr/>
        </p:nvSpPr>
        <p:spPr>
          <a:xfrm>
            <a:off x="7327127" y="3085914"/>
            <a:ext cx="24680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実施不可</a:t>
            </a:r>
            <a:r>
              <a:rPr lang="en-US" altLang="ja-JP" sz="1100" dirty="0"/>
              <a:t>/</a:t>
            </a:r>
            <a:r>
              <a:rPr lang="ja-JP" altLang="en-US" sz="1100" dirty="0"/>
              <a:t>キャンセルに</a:t>
            </a:r>
            <a:r>
              <a:rPr kumimoji="1" lang="ja-JP" altLang="en-US" sz="1100" dirty="0"/>
              <a:t>した場合、</a:t>
            </a:r>
            <a:r>
              <a:rPr kumimoji="1" lang="en-US" altLang="ja-JP" sz="1100" dirty="0"/>
              <a:t>POPUP</a:t>
            </a:r>
            <a:r>
              <a:rPr kumimoji="1" lang="ja-JP" altLang="en-US" sz="1100" dirty="0"/>
              <a:t>を表示</a:t>
            </a:r>
            <a:endParaRPr kumimoji="1" lang="en-US" altLang="ja-JP" sz="11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45FA2BB-CFA7-7FF1-09EE-7274AA77C7E5}"/>
              </a:ext>
            </a:extLst>
          </p:cNvPr>
          <p:cNvSpPr/>
          <p:nvPr/>
        </p:nvSpPr>
        <p:spPr>
          <a:xfrm>
            <a:off x="7416695" y="3516802"/>
            <a:ext cx="2053058" cy="2328624"/>
          </a:xfrm>
          <a:prstGeom prst="roundRect">
            <a:avLst>
              <a:gd name="adj" fmla="val 6946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C5B6D6-B132-4D9A-CDB0-6C9854469836}"/>
              </a:ext>
            </a:extLst>
          </p:cNvPr>
          <p:cNvSpPr/>
          <p:nvPr/>
        </p:nvSpPr>
        <p:spPr>
          <a:xfrm>
            <a:off x="7885616" y="4371157"/>
            <a:ext cx="1001488" cy="4428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CBCAF9-C7CF-24DC-5F42-5798C5796BAC}"/>
              </a:ext>
            </a:extLst>
          </p:cNvPr>
          <p:cNvSpPr txBox="1"/>
          <p:nvPr/>
        </p:nvSpPr>
        <p:spPr>
          <a:xfrm>
            <a:off x="7494178" y="3639039"/>
            <a:ext cx="1898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実施不可 </a:t>
            </a:r>
            <a:r>
              <a:rPr lang="en-US" altLang="ja-JP" sz="800" dirty="0"/>
              <a:t>or </a:t>
            </a:r>
            <a:r>
              <a:rPr lang="ja-JP" altLang="en-US" sz="800" dirty="0"/>
              <a:t>キャンセル に</a:t>
            </a:r>
            <a:r>
              <a:rPr kumimoji="1" lang="ja-JP" altLang="en-US" sz="800" dirty="0"/>
              <a:t>しますか？</a:t>
            </a:r>
            <a:endParaRPr kumimoji="1" lang="en-US" altLang="ja-JP" sz="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116FC2C-46E7-DF2B-3954-67217BA44D7F}"/>
              </a:ext>
            </a:extLst>
          </p:cNvPr>
          <p:cNvSpPr txBox="1"/>
          <p:nvPr/>
        </p:nvSpPr>
        <p:spPr>
          <a:xfrm>
            <a:off x="7529781" y="3999175"/>
            <a:ext cx="17851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変更した際のカレンダー表示を下記より選択ください。</a:t>
            </a:r>
            <a:endParaRPr kumimoji="1" lang="en-US" altLang="ja-JP" sz="800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BFF63EC-14A7-8FA6-1297-75C3F6B1D54C}"/>
              </a:ext>
            </a:extLst>
          </p:cNvPr>
          <p:cNvSpPr/>
          <p:nvPr/>
        </p:nvSpPr>
        <p:spPr>
          <a:xfrm>
            <a:off x="7741321" y="5448777"/>
            <a:ext cx="681048" cy="201266"/>
          </a:xfrm>
          <a:prstGeom prst="roundRect">
            <a:avLst>
              <a:gd name="adj" fmla="val 6946"/>
            </a:avLst>
          </a:prstGeom>
          <a:solidFill>
            <a:srgbClr val="79C4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3CF18E97-00B3-9AD9-CCE9-1BC2C02A860D}"/>
              </a:ext>
            </a:extLst>
          </p:cNvPr>
          <p:cNvSpPr/>
          <p:nvPr/>
        </p:nvSpPr>
        <p:spPr>
          <a:xfrm>
            <a:off x="8529991" y="5448777"/>
            <a:ext cx="681048" cy="201266"/>
          </a:xfrm>
          <a:prstGeom prst="roundRect">
            <a:avLst>
              <a:gd name="adj" fmla="val 6946"/>
            </a:avLst>
          </a:prstGeom>
          <a:solidFill>
            <a:srgbClr val="FFA4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A89C00-24DA-9ED7-ABCD-7CD974444459}"/>
              </a:ext>
            </a:extLst>
          </p:cNvPr>
          <p:cNvSpPr txBox="1"/>
          <p:nvPr/>
        </p:nvSpPr>
        <p:spPr>
          <a:xfrm>
            <a:off x="8672665" y="5440561"/>
            <a:ext cx="5162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chemeClr val="bg1"/>
                </a:solidFill>
              </a:rPr>
              <a:t>保存</a:t>
            </a:r>
            <a:endParaRPr kumimoji="1" lang="en-US" altLang="ja-JP" sz="900" b="1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A530498-64D7-EC6C-F42D-DEB1D8A1B0DF}"/>
              </a:ext>
            </a:extLst>
          </p:cNvPr>
          <p:cNvSpPr txBox="1"/>
          <p:nvPr/>
        </p:nvSpPr>
        <p:spPr>
          <a:xfrm>
            <a:off x="7906117" y="5448777"/>
            <a:ext cx="5162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chemeClr val="bg1"/>
                </a:solidFill>
              </a:rPr>
              <a:t>戻る</a:t>
            </a:r>
            <a:endParaRPr kumimoji="1" lang="en-US" altLang="ja-JP" sz="900" b="1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5C50988-FFB5-EFF1-2997-D62662026D62}"/>
              </a:ext>
            </a:extLst>
          </p:cNvPr>
          <p:cNvSpPr txBox="1"/>
          <p:nvPr/>
        </p:nvSpPr>
        <p:spPr>
          <a:xfrm>
            <a:off x="8295208" y="4368507"/>
            <a:ext cx="446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×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D63E2A3-5330-99C7-4EF6-FF2EEAE65BF8}"/>
              </a:ext>
            </a:extLst>
          </p:cNvPr>
          <p:cNvSpPr txBox="1"/>
          <p:nvPr/>
        </p:nvSpPr>
        <p:spPr>
          <a:xfrm>
            <a:off x="8307360" y="4580314"/>
            <a:ext cx="446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ー</a:t>
            </a:r>
            <a:endParaRPr kumimoji="1" lang="en-US" altLang="ja-JP" sz="1100" b="1" dirty="0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6E7019E0-B977-0796-4CE5-2EF5F04671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9463" y="4471054"/>
            <a:ext cx="93747" cy="71490"/>
          </a:xfrm>
          <a:prstGeom prst="rect">
            <a:avLst/>
          </a:prstGeom>
        </p:spPr>
      </p:pic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D75B50F-41A3-BDBC-6278-B83DDD0202EF}"/>
              </a:ext>
            </a:extLst>
          </p:cNvPr>
          <p:cNvCxnSpPr>
            <a:stCxn id="9" idx="1"/>
            <a:endCxn id="9" idx="3"/>
          </p:cNvCxnSpPr>
          <p:nvPr/>
        </p:nvCxnSpPr>
        <p:spPr>
          <a:xfrm>
            <a:off x="7885616" y="4592573"/>
            <a:ext cx="1001488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E091BB5-01F3-E653-4047-7623AA0879AD}"/>
              </a:ext>
            </a:extLst>
          </p:cNvPr>
          <p:cNvSpPr txBox="1"/>
          <p:nvPr/>
        </p:nvSpPr>
        <p:spPr>
          <a:xfrm>
            <a:off x="7777744" y="4936366"/>
            <a:ext cx="1433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700" dirty="0">
                <a:solidFill>
                  <a:srgbClr val="0000CC"/>
                </a:solidFill>
              </a:rPr>
              <a:t>×</a:t>
            </a:r>
            <a:r>
              <a:rPr lang="ja-JP" altLang="en-US" sz="700" dirty="0">
                <a:solidFill>
                  <a:srgbClr val="0000CC"/>
                </a:solidFill>
              </a:rPr>
              <a:t>→ 該当日の施設貸出不可</a:t>
            </a:r>
            <a:endParaRPr lang="en-US" altLang="ja-JP" sz="700" dirty="0">
              <a:solidFill>
                <a:srgbClr val="0000CC"/>
              </a:solidFill>
            </a:endParaRPr>
          </a:p>
          <a:p>
            <a:r>
              <a:rPr kumimoji="1" lang="en-US" altLang="ja-JP" sz="700" dirty="0">
                <a:solidFill>
                  <a:srgbClr val="0000CC"/>
                </a:solidFill>
              </a:rPr>
              <a:t> - </a:t>
            </a:r>
            <a:r>
              <a:rPr kumimoji="1" lang="ja-JP" altLang="en-US" sz="700" dirty="0">
                <a:solidFill>
                  <a:srgbClr val="0000CC"/>
                </a:solidFill>
              </a:rPr>
              <a:t>→ 該当日、受付継続</a:t>
            </a:r>
            <a:endParaRPr kumimoji="1" lang="en-US" altLang="ja-JP" sz="700" dirty="0">
              <a:solidFill>
                <a:srgbClr val="0000CC"/>
              </a:solidFill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55E5F8D2-EED7-66BE-903F-8346EA879964}"/>
              </a:ext>
            </a:extLst>
          </p:cNvPr>
          <p:cNvCxnSpPr>
            <a:cxnSpLocks/>
          </p:cNvCxnSpPr>
          <p:nvPr/>
        </p:nvCxnSpPr>
        <p:spPr>
          <a:xfrm flipV="1">
            <a:off x="5925307" y="3854483"/>
            <a:ext cx="1753311" cy="7380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579AEF2-AB03-E3C1-CC50-7EA02FCBDBBD}"/>
              </a:ext>
            </a:extLst>
          </p:cNvPr>
          <p:cNvSpPr txBox="1"/>
          <p:nvPr/>
        </p:nvSpPr>
        <p:spPr>
          <a:xfrm>
            <a:off x="5470673" y="458031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文章変更</a:t>
            </a:r>
            <a:endParaRPr lang="en-US" altLang="ja-JP" sz="1200" dirty="0"/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F35AC2B0-5A4E-3236-A03A-73D7C3BC9F6C}"/>
              </a:ext>
            </a:extLst>
          </p:cNvPr>
          <p:cNvCxnSpPr>
            <a:cxnSpLocks/>
          </p:cNvCxnSpPr>
          <p:nvPr/>
        </p:nvCxnSpPr>
        <p:spPr>
          <a:xfrm flipV="1">
            <a:off x="6070408" y="5037610"/>
            <a:ext cx="1753311" cy="7380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F7E4C8F-7A9A-5989-50BB-CC7397EC4E5D}"/>
              </a:ext>
            </a:extLst>
          </p:cNvPr>
          <p:cNvSpPr txBox="1"/>
          <p:nvPr/>
        </p:nvSpPr>
        <p:spPr>
          <a:xfrm>
            <a:off x="5506628" y="565004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追加</a:t>
            </a:r>
            <a:endParaRPr lang="en-US" altLang="ja-JP" sz="12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3B028E8-658B-4A27-3BD0-77B2C88E8ADC}"/>
              </a:ext>
            </a:extLst>
          </p:cNvPr>
          <p:cNvSpPr/>
          <p:nvPr/>
        </p:nvSpPr>
        <p:spPr>
          <a:xfrm>
            <a:off x="1215342" y="4813989"/>
            <a:ext cx="2500131" cy="12858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vi-VN" altLang="ja-VN" sz="1200" dirty="0"/>
              <a:t>Khi user update thành </a:t>
            </a:r>
            <a:r>
              <a:rPr kumimoji="1" lang="ja-VN" altLang="en-US" sz="1200" dirty="0"/>
              <a:t>予約受付　</a:t>
            </a:r>
            <a:r>
              <a:rPr kumimoji="1" lang="vi-VN" altLang="ja-VN" sz="1200" dirty="0"/>
              <a:t>hoặc </a:t>
            </a:r>
            <a:r>
              <a:rPr kumimoji="1" lang="ja-VN" altLang="en-US" sz="1200" dirty="0"/>
              <a:t>実施確定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mà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ngày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đó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không</a:t>
            </a:r>
            <a:r>
              <a:rPr kumimoji="1" lang="en-US" altLang="ja-VN" sz="1200" dirty="0"/>
              <a:t> order </a:t>
            </a:r>
            <a:r>
              <a:rPr kumimoji="1" lang="en-US" altLang="ja-VN" sz="1200" dirty="0" err="1"/>
              <a:t>được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nữa</a:t>
            </a:r>
            <a:r>
              <a:rPr kumimoji="1" lang="en-US" altLang="ja-VN" sz="1200" dirty="0"/>
              <a:t> ( x </a:t>
            </a:r>
            <a:r>
              <a:rPr kumimoji="1" lang="en-US" altLang="ja-VN" sz="1200" dirty="0" err="1"/>
              <a:t>hoặc</a:t>
            </a:r>
            <a:r>
              <a:rPr kumimoji="1" lang="en-US" altLang="ja-VN" sz="1200" dirty="0"/>
              <a:t> o </a:t>
            </a:r>
            <a:r>
              <a:rPr kumimoji="1" lang="en-US" altLang="ja-VN" sz="1200" dirty="0" err="1"/>
              <a:t>hoặc</a:t>
            </a:r>
            <a:r>
              <a:rPr kumimoji="1" lang="en-US" altLang="ja-VN" sz="1200" dirty="0"/>
              <a:t> tam </a:t>
            </a:r>
            <a:r>
              <a:rPr kumimoji="1" lang="en-US" altLang="ja-VN" sz="1200" dirty="0" err="1"/>
              <a:t>giác</a:t>
            </a:r>
            <a:r>
              <a:rPr kumimoji="1" lang="en-US" altLang="ja-VN" sz="1200" dirty="0"/>
              <a:t>) </a:t>
            </a:r>
            <a:r>
              <a:rPr kumimoji="1" lang="en-US" altLang="ja-VN" sz="1200" dirty="0" err="1"/>
              <a:t>thì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báo</a:t>
            </a:r>
            <a:r>
              <a:rPr kumimoji="1" lang="en-US" altLang="ja-VN" sz="1200" dirty="0"/>
              <a:t> dialog </a:t>
            </a:r>
            <a:r>
              <a:rPr kumimoji="1" lang="en-US" altLang="ja-VN" sz="1200" dirty="0" err="1"/>
              <a:t>lỗi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không</a:t>
            </a:r>
            <a:r>
              <a:rPr kumimoji="1" lang="en-US" altLang="ja-VN" sz="1200" dirty="0"/>
              <a:t> </a:t>
            </a:r>
            <a:r>
              <a:rPr kumimoji="1" lang="en-US" altLang="ja-VN" sz="1200" dirty="0" err="1"/>
              <a:t>cho</a:t>
            </a:r>
            <a:r>
              <a:rPr kumimoji="1" lang="en-US" altLang="ja-VN" sz="1200" dirty="0"/>
              <a:t> update</a:t>
            </a:r>
            <a:endParaRPr kumimoji="1" lang="ja-VN" altLang="en-US" sz="12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3E0548-2246-05D9-A695-4C520D011446}"/>
              </a:ext>
            </a:extLst>
          </p:cNvPr>
          <p:cNvSpPr/>
          <p:nvPr/>
        </p:nvSpPr>
        <p:spPr>
          <a:xfrm>
            <a:off x="4102110" y="5451400"/>
            <a:ext cx="2500131" cy="12858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vi-VN" altLang="ja-VN" sz="1200" dirty="0"/>
              <a:t>Dialog lỗi:</a:t>
            </a:r>
          </a:p>
          <a:p>
            <a:pPr algn="ctr"/>
            <a:r>
              <a:rPr kumimoji="1" lang="ja-VN" altLang="en-US" sz="1200" dirty="0"/>
              <a:t>該当日のカレンダーがハイフンになっておりません。</a:t>
            </a:r>
            <a:endParaRPr kumimoji="1" lang="en-US" altLang="ja-VN" sz="1200" dirty="0"/>
          </a:p>
          <a:p>
            <a:pPr algn="ctr"/>
            <a:r>
              <a:rPr lang="ja-VN" altLang="en-US" sz="1200" dirty="0"/>
              <a:t>カレンダー修正してから保存してください。</a:t>
            </a:r>
            <a:endParaRPr lang="en-US" altLang="ja-VN" sz="1200" dirty="0"/>
          </a:p>
          <a:p>
            <a:pPr algn="ctr"/>
            <a:r>
              <a:rPr kumimoji="1" lang="vi-VN" altLang="ja-VN" sz="1200" dirty="0"/>
              <a:t>Chỉ cần button</a:t>
            </a:r>
            <a:r>
              <a:rPr lang="en-US" altLang="ja-VN" sz="1200" dirty="0"/>
              <a:t> OK</a:t>
            </a:r>
            <a:endParaRPr kumimoji="1" lang="ja-VN" altLang="en-US" sz="12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6533B8F-B72D-FF96-6065-6953B8D7855C}"/>
              </a:ext>
            </a:extLst>
          </p:cNvPr>
          <p:cNvSpPr/>
          <p:nvPr/>
        </p:nvSpPr>
        <p:spPr>
          <a:xfrm>
            <a:off x="5178487" y="1066962"/>
            <a:ext cx="2500131" cy="12858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ja-VN" sz="1200" dirty="0"/>
              <a:t>Thêm ghi chú sau ngày bên phải của cancel</a:t>
            </a:r>
            <a:endParaRPr lang="en-US" altLang="ja-VN" sz="1200" dirty="0"/>
          </a:p>
          <a:p>
            <a:pPr algn="ctr"/>
            <a:r>
              <a:rPr kumimoji="1" lang="ja-VN" altLang="en-US" sz="1200" dirty="0"/>
              <a:t>キャンセルする際は</a:t>
            </a:r>
            <a:r>
              <a:rPr kumimoji="1" lang="ja-JP" altLang="en-US" sz="1200"/>
              <a:t>備考</a:t>
            </a:r>
            <a:r>
              <a:rPr kumimoji="1" lang="ja-VN" altLang="en-US" sz="1200" dirty="0"/>
              <a:t>に有償の有無を記載してください。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A10D86-0285-6700-0DE9-96D8431025F5}"/>
              </a:ext>
            </a:extLst>
          </p:cNvPr>
          <p:cNvSpPr/>
          <p:nvPr/>
        </p:nvSpPr>
        <p:spPr>
          <a:xfrm>
            <a:off x="9777769" y="3356240"/>
            <a:ext cx="2500131" cy="12858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vi-VN" altLang="ja-VN" sz="1200" dirty="0"/>
              <a:t>Đổi text chỗ này khi update thành </a:t>
            </a:r>
            <a:r>
              <a:rPr kumimoji="1" lang="ja-VN" altLang="en-US" sz="1200" dirty="0"/>
              <a:t>不可</a:t>
            </a:r>
            <a:r>
              <a:rPr kumimoji="1" lang="ja-JP" altLang="en-US" sz="1200"/>
              <a:t> </a:t>
            </a:r>
            <a:r>
              <a:rPr kumimoji="1" lang="vi-VN" altLang="ja-JP" sz="1200" dirty="0"/>
              <a:t>hoặc cancel</a:t>
            </a:r>
          </a:p>
          <a:p>
            <a:pPr algn="ctr"/>
            <a:r>
              <a:rPr lang="ja-JP" altLang="en-US" sz="1200"/>
              <a:t>実施不可</a:t>
            </a:r>
            <a:r>
              <a:rPr lang="en-US" altLang="ja-JP" sz="1200" dirty="0"/>
              <a:t>/</a:t>
            </a:r>
            <a:r>
              <a:rPr lang="ja-JP" altLang="en-US" sz="1200"/>
              <a:t>キャンセルに</a:t>
            </a:r>
            <a:r>
              <a:rPr kumimoji="1" lang="ja-JP" altLang="en-US" sz="1200"/>
              <a:t>した場合、</a:t>
            </a:r>
            <a:r>
              <a:rPr kumimoji="1" lang="en-US" altLang="ja-JP" sz="1200" dirty="0"/>
              <a:t>POPUP</a:t>
            </a:r>
            <a:r>
              <a:rPr kumimoji="1" lang="ja-JP" altLang="en-US" sz="1200"/>
              <a:t>を表示</a:t>
            </a:r>
            <a:endParaRPr kumimoji="1" lang="en-US" altLang="ja-JP" sz="1200" dirty="0"/>
          </a:p>
          <a:p>
            <a:pPr algn="ctr"/>
            <a:endParaRPr kumimoji="1" lang="ja-V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53331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373</Words>
  <Application>Microsoft Macintosh PowerPoint</Application>
  <PresentationFormat>ワイド画面</PresentationFormat>
  <Paragraphs>44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HGｺﾞｼｯｸM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コロンブスマン 伊藤 香織</dc:creator>
  <cp:lastModifiedBy>Dang - MV</cp:lastModifiedBy>
  <cp:revision>7</cp:revision>
  <dcterms:created xsi:type="dcterms:W3CDTF">2025-09-18T06:48:14Z</dcterms:created>
  <dcterms:modified xsi:type="dcterms:W3CDTF">2025-09-19T09:44:00Z</dcterms:modified>
</cp:coreProperties>
</file>