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1" r:id="rId4"/>
    <p:sldId id="263" r:id="rId5"/>
    <p:sldId id="274" r:id="rId6"/>
    <p:sldId id="258" r:id="rId7"/>
    <p:sldId id="259" r:id="rId8"/>
    <p:sldId id="272" r:id="rId9"/>
    <p:sldId id="265" r:id="rId10"/>
    <p:sldId id="260" r:id="rId11"/>
    <p:sldId id="261" r:id="rId12"/>
    <p:sldId id="278" r:id="rId13"/>
    <p:sldId id="279" r:id="rId14"/>
    <p:sldId id="280" r:id="rId15"/>
    <p:sldId id="262" r:id="rId16"/>
    <p:sldId id="264" r:id="rId17"/>
    <p:sldId id="271" r:id="rId18"/>
    <p:sldId id="266" r:id="rId19"/>
    <p:sldId id="267" r:id="rId20"/>
    <p:sldId id="277" r:id="rId21"/>
    <p:sldId id="276" r:id="rId22"/>
    <p:sldId id="275" r:id="rId23"/>
    <p:sldId id="269" r:id="rId24"/>
    <p:sldId id="270" r:id="rId25"/>
    <p:sldId id="268" r:id="rId26"/>
    <p:sldId id="273"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a:srgbClr val="0000FF"/>
    <a:srgbClr val="8A8E8C"/>
    <a:srgbClr val="79C4E7"/>
    <a:srgbClr val="FFA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94" autoAdjust="0"/>
    <p:restoredTop sz="95767" autoAdjust="0"/>
  </p:normalViewPr>
  <p:slideViewPr>
    <p:cSldViewPr snapToGrid="0">
      <p:cViewPr>
        <p:scale>
          <a:sx n="93" d="100"/>
          <a:sy n="93" d="100"/>
        </p:scale>
        <p:origin x="1296"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E636C-3463-420C-AD5A-62F521C09762}" type="datetimeFigureOut">
              <a:rPr kumimoji="1" lang="ja-JP" altLang="en-US" smtClean="0"/>
              <a:t>2025/6/20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30118-CCEB-412E-A93E-B9DAE950DFDB}" type="slidenum">
              <a:rPr kumimoji="1" lang="ja-JP" altLang="en-US" smtClean="0"/>
              <a:t>‹#›</a:t>
            </a:fld>
            <a:endParaRPr kumimoji="1" lang="ja-JP" altLang="en-US"/>
          </a:p>
        </p:txBody>
      </p:sp>
    </p:spTree>
    <p:extLst>
      <p:ext uri="{BB962C8B-B14F-4D97-AF65-F5344CB8AC3E}">
        <p14:creationId xmlns:p14="http://schemas.microsoft.com/office/powerpoint/2010/main" val="354602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BD30118-CCEB-412E-A93E-B9DAE950DFDB}" type="slidenum">
              <a:rPr kumimoji="1" lang="ja-JP" altLang="en-US" smtClean="0"/>
              <a:t>7</a:t>
            </a:fld>
            <a:endParaRPr kumimoji="1" lang="ja-JP" altLang="en-US"/>
          </a:p>
        </p:txBody>
      </p:sp>
    </p:spTree>
    <p:extLst>
      <p:ext uri="{BB962C8B-B14F-4D97-AF65-F5344CB8AC3E}">
        <p14:creationId xmlns:p14="http://schemas.microsoft.com/office/powerpoint/2010/main" val="180322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BD30118-CCEB-412E-A93E-B9DAE950DFDB}" type="slidenum">
              <a:rPr kumimoji="1" lang="ja-JP" altLang="en-US" smtClean="0"/>
              <a:t>12</a:t>
            </a:fld>
            <a:endParaRPr kumimoji="1" lang="ja-JP" altLang="en-US"/>
          </a:p>
        </p:txBody>
      </p:sp>
    </p:spTree>
    <p:extLst>
      <p:ext uri="{BB962C8B-B14F-4D97-AF65-F5344CB8AC3E}">
        <p14:creationId xmlns:p14="http://schemas.microsoft.com/office/powerpoint/2010/main" val="392891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D2B0DC-0142-A4F7-8EA2-7852562BA10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219FCB5-2E6C-6B34-9182-E4F03F92EB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FE5994-986C-3E16-B3F1-2AB75429327B}"/>
              </a:ext>
            </a:extLst>
          </p:cNvPr>
          <p:cNvSpPr>
            <a:spLocks noGrp="1"/>
          </p:cNvSpPr>
          <p:nvPr>
            <p:ph type="dt" sz="half" idx="10"/>
          </p:nvPr>
        </p:nvSpPr>
        <p:spPr/>
        <p:txBody>
          <a:bodyPr/>
          <a:lstStyle/>
          <a:p>
            <a:fld id="{75235097-7A4D-4E17-B47E-7975A092877D}"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0FB57234-BE07-878B-7A56-54E1B013FC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E5F478-1431-D4CC-97F3-0AE3155DED47}"/>
              </a:ext>
            </a:extLst>
          </p:cNvPr>
          <p:cNvSpPr>
            <a:spLocks noGrp="1"/>
          </p:cNvSpPr>
          <p:nvPr>
            <p:ph type="sldNum" sz="quarter" idx="12"/>
          </p:nvPr>
        </p:nvSpPr>
        <p:spPr/>
        <p:txBody>
          <a:body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231393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A22193-7B05-CD66-E98F-3154C87E98A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29D0357-ED96-1D9C-B569-E37215759BF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23440A-5E1A-0D56-5D84-725A34D55755}"/>
              </a:ext>
            </a:extLst>
          </p:cNvPr>
          <p:cNvSpPr>
            <a:spLocks noGrp="1"/>
          </p:cNvSpPr>
          <p:nvPr>
            <p:ph type="dt" sz="half" idx="10"/>
          </p:nvPr>
        </p:nvSpPr>
        <p:spPr/>
        <p:txBody>
          <a:bodyPr/>
          <a:lstStyle/>
          <a:p>
            <a:fld id="{75235097-7A4D-4E17-B47E-7975A092877D}"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4DB9C7FF-BDE1-5C67-76B3-5A1A59F7EF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3A2BA6-3CCA-935B-6F71-E3D6858CB181}"/>
              </a:ext>
            </a:extLst>
          </p:cNvPr>
          <p:cNvSpPr>
            <a:spLocks noGrp="1"/>
          </p:cNvSpPr>
          <p:nvPr>
            <p:ph type="sldNum" sz="quarter" idx="12"/>
          </p:nvPr>
        </p:nvSpPr>
        <p:spPr/>
        <p:txBody>
          <a:body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172676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4348A33-D655-5326-44B1-5D89A9EC7FD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E30860-4E49-8F34-5260-CFF0A1A0FB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3BBA27-C2D2-90F8-3B97-2ED8683BCD24}"/>
              </a:ext>
            </a:extLst>
          </p:cNvPr>
          <p:cNvSpPr>
            <a:spLocks noGrp="1"/>
          </p:cNvSpPr>
          <p:nvPr>
            <p:ph type="dt" sz="half" idx="10"/>
          </p:nvPr>
        </p:nvSpPr>
        <p:spPr/>
        <p:txBody>
          <a:bodyPr/>
          <a:lstStyle/>
          <a:p>
            <a:fld id="{75235097-7A4D-4E17-B47E-7975A092877D}"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F6EC2A5A-4A8C-1D87-DE5F-7AA3E000D3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B4025A-B08E-52A9-C8BB-8A45C121128A}"/>
              </a:ext>
            </a:extLst>
          </p:cNvPr>
          <p:cNvSpPr>
            <a:spLocks noGrp="1"/>
          </p:cNvSpPr>
          <p:nvPr>
            <p:ph type="sldNum" sz="quarter" idx="12"/>
          </p:nvPr>
        </p:nvSpPr>
        <p:spPr/>
        <p:txBody>
          <a:body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121306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ACE1DD-750E-05B4-C5A5-E098FB0A3A0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D47609-A614-9D48-C7BA-F1907BF7D71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76F10A-BDB1-2F15-EF67-280AB56B83F2}"/>
              </a:ext>
            </a:extLst>
          </p:cNvPr>
          <p:cNvSpPr>
            <a:spLocks noGrp="1"/>
          </p:cNvSpPr>
          <p:nvPr>
            <p:ph type="dt" sz="half" idx="10"/>
          </p:nvPr>
        </p:nvSpPr>
        <p:spPr/>
        <p:txBody>
          <a:bodyPr/>
          <a:lstStyle/>
          <a:p>
            <a:fld id="{75235097-7A4D-4E17-B47E-7975A092877D}"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1F7C4185-A6A1-3FBA-6E60-AE25F6B70DE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4A108B-B809-54C2-2E85-2701B77663CA}"/>
              </a:ext>
            </a:extLst>
          </p:cNvPr>
          <p:cNvSpPr>
            <a:spLocks noGrp="1"/>
          </p:cNvSpPr>
          <p:nvPr>
            <p:ph type="sldNum" sz="quarter" idx="12"/>
          </p:nvPr>
        </p:nvSpPr>
        <p:spPr/>
        <p:txBody>
          <a:body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6273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B4B95D-4617-7653-C291-61C12A20A81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3D1C9D-4FA3-D27A-B2D1-8573E92C88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BF115A9-8446-06D4-F97F-65F65056F409}"/>
              </a:ext>
            </a:extLst>
          </p:cNvPr>
          <p:cNvSpPr>
            <a:spLocks noGrp="1"/>
          </p:cNvSpPr>
          <p:nvPr>
            <p:ph type="dt" sz="half" idx="10"/>
          </p:nvPr>
        </p:nvSpPr>
        <p:spPr/>
        <p:txBody>
          <a:bodyPr/>
          <a:lstStyle/>
          <a:p>
            <a:fld id="{75235097-7A4D-4E17-B47E-7975A092877D}"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D2168DBE-8B5F-1BBA-234E-3A62616C55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821E93-2DAF-15E6-7C73-D9F86A9E96F2}"/>
              </a:ext>
            </a:extLst>
          </p:cNvPr>
          <p:cNvSpPr>
            <a:spLocks noGrp="1"/>
          </p:cNvSpPr>
          <p:nvPr>
            <p:ph type="sldNum" sz="quarter" idx="12"/>
          </p:nvPr>
        </p:nvSpPr>
        <p:spPr/>
        <p:txBody>
          <a:body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26696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02746B-A3B0-0175-07CC-B4E2549E5F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60E7CF-10A0-783D-141B-101DFE3B901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315CB1A-2842-F08F-2A10-CD061D3CC3C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BEFE7EB-00E8-99FC-901D-7FE62B45F156}"/>
              </a:ext>
            </a:extLst>
          </p:cNvPr>
          <p:cNvSpPr>
            <a:spLocks noGrp="1"/>
          </p:cNvSpPr>
          <p:nvPr>
            <p:ph type="dt" sz="half" idx="10"/>
          </p:nvPr>
        </p:nvSpPr>
        <p:spPr/>
        <p:txBody>
          <a:bodyPr/>
          <a:lstStyle/>
          <a:p>
            <a:fld id="{75235097-7A4D-4E17-B47E-7975A092877D}" type="datetimeFigureOut">
              <a:rPr kumimoji="1" lang="ja-JP" altLang="en-US" smtClean="0"/>
              <a:t>2025/6/20</a:t>
            </a:fld>
            <a:endParaRPr kumimoji="1" lang="ja-JP" altLang="en-US"/>
          </a:p>
        </p:txBody>
      </p:sp>
      <p:sp>
        <p:nvSpPr>
          <p:cNvPr id="6" name="フッター プレースホルダー 5">
            <a:extLst>
              <a:ext uri="{FF2B5EF4-FFF2-40B4-BE49-F238E27FC236}">
                <a16:creationId xmlns:a16="http://schemas.microsoft.com/office/drawing/2014/main" id="{AC73DD01-8216-C858-1D0D-F2C4DAA2B52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80FD7F-200F-37F1-42A3-8D360BA0619C}"/>
              </a:ext>
            </a:extLst>
          </p:cNvPr>
          <p:cNvSpPr>
            <a:spLocks noGrp="1"/>
          </p:cNvSpPr>
          <p:nvPr>
            <p:ph type="sldNum" sz="quarter" idx="12"/>
          </p:nvPr>
        </p:nvSpPr>
        <p:spPr/>
        <p:txBody>
          <a:body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34623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371DA-C821-8AB8-3C5E-14F4C83A241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A0DE74-DE67-0A20-C867-3E1AF684E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B192FA4-6B3A-0072-C266-6FEB5CFF088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358A852-47C4-60C8-84C4-BF3B9F8BC4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66CF5B6-FE0F-249A-324E-B772770AA66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1CB4322-211C-31B6-66BE-50641DB13221}"/>
              </a:ext>
            </a:extLst>
          </p:cNvPr>
          <p:cNvSpPr>
            <a:spLocks noGrp="1"/>
          </p:cNvSpPr>
          <p:nvPr>
            <p:ph type="dt" sz="half" idx="10"/>
          </p:nvPr>
        </p:nvSpPr>
        <p:spPr/>
        <p:txBody>
          <a:bodyPr/>
          <a:lstStyle/>
          <a:p>
            <a:fld id="{75235097-7A4D-4E17-B47E-7975A092877D}" type="datetimeFigureOut">
              <a:rPr kumimoji="1" lang="ja-JP" altLang="en-US" smtClean="0"/>
              <a:t>2025/6/20</a:t>
            </a:fld>
            <a:endParaRPr kumimoji="1" lang="ja-JP" altLang="en-US"/>
          </a:p>
        </p:txBody>
      </p:sp>
      <p:sp>
        <p:nvSpPr>
          <p:cNvPr id="8" name="フッター プレースホルダー 7">
            <a:extLst>
              <a:ext uri="{FF2B5EF4-FFF2-40B4-BE49-F238E27FC236}">
                <a16:creationId xmlns:a16="http://schemas.microsoft.com/office/drawing/2014/main" id="{2391912F-9061-8194-B285-E003BE3D414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459E0E1-D8BB-1183-71D5-3FAE76237AC6}"/>
              </a:ext>
            </a:extLst>
          </p:cNvPr>
          <p:cNvSpPr>
            <a:spLocks noGrp="1"/>
          </p:cNvSpPr>
          <p:nvPr>
            <p:ph type="sldNum" sz="quarter" idx="12"/>
          </p:nvPr>
        </p:nvSpPr>
        <p:spPr/>
        <p:txBody>
          <a:body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335613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686C37-E062-C421-322D-A1ED088679B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1192017-D1E0-F57B-D3E9-661027664769}"/>
              </a:ext>
            </a:extLst>
          </p:cNvPr>
          <p:cNvSpPr>
            <a:spLocks noGrp="1"/>
          </p:cNvSpPr>
          <p:nvPr>
            <p:ph type="dt" sz="half" idx="10"/>
          </p:nvPr>
        </p:nvSpPr>
        <p:spPr/>
        <p:txBody>
          <a:bodyPr/>
          <a:lstStyle/>
          <a:p>
            <a:fld id="{75235097-7A4D-4E17-B47E-7975A092877D}" type="datetimeFigureOut">
              <a:rPr kumimoji="1" lang="ja-JP" altLang="en-US" smtClean="0"/>
              <a:t>2025/6/20</a:t>
            </a:fld>
            <a:endParaRPr kumimoji="1" lang="ja-JP" altLang="en-US"/>
          </a:p>
        </p:txBody>
      </p:sp>
      <p:sp>
        <p:nvSpPr>
          <p:cNvPr id="4" name="フッター プレースホルダー 3">
            <a:extLst>
              <a:ext uri="{FF2B5EF4-FFF2-40B4-BE49-F238E27FC236}">
                <a16:creationId xmlns:a16="http://schemas.microsoft.com/office/drawing/2014/main" id="{FBCEF9DF-2631-997D-DC32-96B22C449B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1BE6E01-3136-82D7-67EF-95EA3A8AE504}"/>
              </a:ext>
            </a:extLst>
          </p:cNvPr>
          <p:cNvSpPr>
            <a:spLocks noGrp="1"/>
          </p:cNvSpPr>
          <p:nvPr>
            <p:ph type="sldNum" sz="quarter" idx="12"/>
          </p:nvPr>
        </p:nvSpPr>
        <p:spPr/>
        <p:txBody>
          <a:body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92869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35F8A9F-6EE1-B913-2CE1-3D152E59E023}"/>
              </a:ext>
            </a:extLst>
          </p:cNvPr>
          <p:cNvSpPr>
            <a:spLocks noGrp="1"/>
          </p:cNvSpPr>
          <p:nvPr>
            <p:ph type="dt" sz="half" idx="10"/>
          </p:nvPr>
        </p:nvSpPr>
        <p:spPr/>
        <p:txBody>
          <a:bodyPr/>
          <a:lstStyle/>
          <a:p>
            <a:fld id="{75235097-7A4D-4E17-B47E-7975A092877D}" type="datetimeFigureOut">
              <a:rPr kumimoji="1" lang="ja-JP" altLang="en-US" smtClean="0"/>
              <a:t>2025/6/20</a:t>
            </a:fld>
            <a:endParaRPr kumimoji="1" lang="ja-JP" altLang="en-US"/>
          </a:p>
        </p:txBody>
      </p:sp>
      <p:sp>
        <p:nvSpPr>
          <p:cNvPr id="3" name="フッター プレースホルダー 2">
            <a:extLst>
              <a:ext uri="{FF2B5EF4-FFF2-40B4-BE49-F238E27FC236}">
                <a16:creationId xmlns:a16="http://schemas.microsoft.com/office/drawing/2014/main" id="{8301522C-8472-E32A-EB3E-604B02BE716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86A36C7-6C00-68F9-6CD6-1431D175640D}"/>
              </a:ext>
            </a:extLst>
          </p:cNvPr>
          <p:cNvSpPr>
            <a:spLocks noGrp="1"/>
          </p:cNvSpPr>
          <p:nvPr>
            <p:ph type="sldNum" sz="quarter" idx="12"/>
          </p:nvPr>
        </p:nvSpPr>
        <p:spPr/>
        <p:txBody>
          <a:body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292648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618BAE-619C-2B8F-CC21-D2EFEE320AC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9F6989-E961-2897-B746-2B6BC82DB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4966FA-B425-1820-F2BB-CF17DB1D5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64771E-2301-EC30-31E4-39D9F4DF89FC}"/>
              </a:ext>
            </a:extLst>
          </p:cNvPr>
          <p:cNvSpPr>
            <a:spLocks noGrp="1"/>
          </p:cNvSpPr>
          <p:nvPr>
            <p:ph type="dt" sz="half" idx="10"/>
          </p:nvPr>
        </p:nvSpPr>
        <p:spPr/>
        <p:txBody>
          <a:bodyPr/>
          <a:lstStyle/>
          <a:p>
            <a:fld id="{75235097-7A4D-4E17-B47E-7975A092877D}" type="datetimeFigureOut">
              <a:rPr kumimoji="1" lang="ja-JP" altLang="en-US" smtClean="0"/>
              <a:t>2025/6/20</a:t>
            </a:fld>
            <a:endParaRPr kumimoji="1" lang="ja-JP" altLang="en-US"/>
          </a:p>
        </p:txBody>
      </p:sp>
      <p:sp>
        <p:nvSpPr>
          <p:cNvPr id="6" name="フッター プレースホルダー 5">
            <a:extLst>
              <a:ext uri="{FF2B5EF4-FFF2-40B4-BE49-F238E27FC236}">
                <a16:creationId xmlns:a16="http://schemas.microsoft.com/office/drawing/2014/main" id="{EBD36B93-3F1C-AFE0-FECD-DD844214BB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86975B-52AB-4CE7-2373-BF89B3514EF5}"/>
              </a:ext>
            </a:extLst>
          </p:cNvPr>
          <p:cNvSpPr>
            <a:spLocks noGrp="1"/>
          </p:cNvSpPr>
          <p:nvPr>
            <p:ph type="sldNum" sz="quarter" idx="12"/>
          </p:nvPr>
        </p:nvSpPr>
        <p:spPr/>
        <p:txBody>
          <a:body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38793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43E32F-A729-AF1F-17A9-6A551322520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559F450-4705-7842-C064-B8D1D4419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DC28863-29BC-C6FF-B447-AD67E33AC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4F64316-8C99-97B5-273A-996673C0F277}"/>
              </a:ext>
            </a:extLst>
          </p:cNvPr>
          <p:cNvSpPr>
            <a:spLocks noGrp="1"/>
          </p:cNvSpPr>
          <p:nvPr>
            <p:ph type="dt" sz="half" idx="10"/>
          </p:nvPr>
        </p:nvSpPr>
        <p:spPr/>
        <p:txBody>
          <a:bodyPr/>
          <a:lstStyle/>
          <a:p>
            <a:fld id="{75235097-7A4D-4E17-B47E-7975A092877D}" type="datetimeFigureOut">
              <a:rPr kumimoji="1" lang="ja-JP" altLang="en-US" smtClean="0"/>
              <a:t>2025/6/20</a:t>
            </a:fld>
            <a:endParaRPr kumimoji="1" lang="ja-JP" altLang="en-US"/>
          </a:p>
        </p:txBody>
      </p:sp>
      <p:sp>
        <p:nvSpPr>
          <p:cNvPr id="6" name="フッター プレースホルダー 5">
            <a:extLst>
              <a:ext uri="{FF2B5EF4-FFF2-40B4-BE49-F238E27FC236}">
                <a16:creationId xmlns:a16="http://schemas.microsoft.com/office/drawing/2014/main" id="{3EAF36EB-DAD4-7B41-0C2E-CB988FEEE0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085C83-33CE-E16A-286D-D2C5BB06347B}"/>
              </a:ext>
            </a:extLst>
          </p:cNvPr>
          <p:cNvSpPr>
            <a:spLocks noGrp="1"/>
          </p:cNvSpPr>
          <p:nvPr>
            <p:ph type="sldNum" sz="quarter" idx="12"/>
          </p:nvPr>
        </p:nvSpPr>
        <p:spPr/>
        <p:txBody>
          <a:body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381096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99E6863-2303-4360-3238-5965D2324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B872E5-EBBF-3DE4-2660-F68E070B1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272B03-AC76-EE91-332A-AAF5E04D0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235097-7A4D-4E17-B47E-7975A092877D}" type="datetimeFigureOut">
              <a:rPr kumimoji="1" lang="ja-JP" altLang="en-US" smtClean="0"/>
              <a:t>2025/6/20</a:t>
            </a:fld>
            <a:endParaRPr kumimoji="1" lang="ja-JP" altLang="en-US"/>
          </a:p>
        </p:txBody>
      </p:sp>
      <p:sp>
        <p:nvSpPr>
          <p:cNvPr id="5" name="フッター プレースホルダー 4">
            <a:extLst>
              <a:ext uri="{FF2B5EF4-FFF2-40B4-BE49-F238E27FC236}">
                <a16:creationId xmlns:a16="http://schemas.microsoft.com/office/drawing/2014/main" id="{AE5C520F-7B36-5DFB-3414-EDF40E376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F1F7492-0B32-E71E-BA76-B12F29C6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6226AB-E9E3-42BC-B11F-AB01A4CFBAF0}" type="slidenum">
              <a:rPr kumimoji="1" lang="ja-JP" altLang="en-US" smtClean="0"/>
              <a:t>‹#›</a:t>
            </a:fld>
            <a:endParaRPr kumimoji="1" lang="ja-JP" altLang="en-US"/>
          </a:p>
        </p:txBody>
      </p:sp>
    </p:spTree>
    <p:extLst>
      <p:ext uri="{BB962C8B-B14F-4D97-AF65-F5344CB8AC3E}">
        <p14:creationId xmlns:p14="http://schemas.microsoft.com/office/powerpoint/2010/main" val="421107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F7F258-E8CC-CD68-55DE-510294CC3FA9}"/>
              </a:ext>
            </a:extLst>
          </p:cNvPr>
          <p:cNvSpPr>
            <a:spLocks noGrp="1"/>
          </p:cNvSpPr>
          <p:nvPr>
            <p:ph type="ctrTitle"/>
          </p:nvPr>
        </p:nvSpPr>
        <p:spPr>
          <a:xfrm>
            <a:off x="1523999" y="2852529"/>
            <a:ext cx="9259957" cy="657433"/>
          </a:xfrm>
        </p:spPr>
        <p:txBody>
          <a:bodyPr>
            <a:normAutofit/>
          </a:bodyPr>
          <a:lstStyle/>
          <a:p>
            <a:r>
              <a:rPr kumimoji="1" lang="ja-JP" altLang="en-US" sz="3600" dirty="0"/>
              <a:t>オーナーシステム要件定義</a:t>
            </a:r>
          </a:p>
        </p:txBody>
      </p:sp>
      <p:sp>
        <p:nvSpPr>
          <p:cNvPr id="4" name="テキスト ボックス 3">
            <a:extLst>
              <a:ext uri="{FF2B5EF4-FFF2-40B4-BE49-F238E27FC236}">
                <a16:creationId xmlns:a16="http://schemas.microsoft.com/office/drawing/2014/main" id="{F385CD34-631D-C24B-46DD-86809AC997AA}"/>
              </a:ext>
            </a:extLst>
          </p:cNvPr>
          <p:cNvSpPr txBox="1"/>
          <p:nvPr/>
        </p:nvSpPr>
        <p:spPr>
          <a:xfrm>
            <a:off x="3369366" y="3677478"/>
            <a:ext cx="1435008" cy="369332"/>
          </a:xfrm>
          <a:prstGeom prst="rect">
            <a:avLst/>
          </a:prstGeom>
          <a:noFill/>
        </p:spPr>
        <p:txBody>
          <a:bodyPr wrap="none" rtlCol="0">
            <a:spAutoFit/>
          </a:bodyPr>
          <a:lstStyle/>
          <a:p>
            <a:r>
              <a:rPr kumimoji="1" lang="en-US" altLang="ja-JP" dirty="0"/>
              <a:t>2025/06/20</a:t>
            </a:r>
            <a:endParaRPr kumimoji="1" lang="ja-JP" altLang="en-US" dirty="0"/>
          </a:p>
        </p:txBody>
      </p:sp>
    </p:spTree>
    <p:extLst>
      <p:ext uri="{BB962C8B-B14F-4D97-AF65-F5344CB8AC3E}">
        <p14:creationId xmlns:p14="http://schemas.microsoft.com/office/powerpoint/2010/main" val="152980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FC5C4-A364-ED33-5C3F-5D6DA82277B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0AEAB13-9F70-4C28-39E8-C6A028764566}"/>
              </a:ext>
            </a:extLst>
          </p:cNvPr>
          <p:cNvSpPr txBox="1"/>
          <p:nvPr/>
        </p:nvSpPr>
        <p:spPr>
          <a:xfrm>
            <a:off x="575296" y="328552"/>
            <a:ext cx="1107996" cy="369332"/>
          </a:xfrm>
          <a:prstGeom prst="rect">
            <a:avLst/>
          </a:prstGeom>
          <a:noFill/>
        </p:spPr>
        <p:txBody>
          <a:bodyPr wrap="none" rtlCol="0">
            <a:spAutoFit/>
          </a:bodyPr>
          <a:lstStyle/>
          <a:p>
            <a:r>
              <a:rPr lang="ja-JP" altLang="en-US" dirty="0"/>
              <a:t>施設詳細</a:t>
            </a:r>
            <a:endParaRPr kumimoji="1" lang="ja-JP" altLang="en-US" dirty="0"/>
          </a:p>
        </p:txBody>
      </p:sp>
      <p:sp>
        <p:nvSpPr>
          <p:cNvPr id="7" name="正方形/長方形 6">
            <a:extLst>
              <a:ext uri="{FF2B5EF4-FFF2-40B4-BE49-F238E27FC236}">
                <a16:creationId xmlns:a16="http://schemas.microsoft.com/office/drawing/2014/main" id="{5B5A2CC0-5218-5BFF-F0BE-0AFA7E9CD32E}"/>
              </a:ext>
            </a:extLst>
          </p:cNvPr>
          <p:cNvSpPr/>
          <p:nvPr/>
        </p:nvSpPr>
        <p:spPr>
          <a:xfrm>
            <a:off x="781484" y="767074"/>
            <a:ext cx="3738221" cy="6060341"/>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F8546FB3-6559-0C4D-C0DA-CF5107FC81BE}"/>
              </a:ext>
            </a:extLst>
          </p:cNvPr>
          <p:cNvPicPr>
            <a:picLocks noChangeAspect="1"/>
          </p:cNvPicPr>
          <p:nvPr/>
        </p:nvPicPr>
        <p:blipFill>
          <a:blip r:embed="rId2"/>
          <a:srcRect r="13812"/>
          <a:stretch/>
        </p:blipFill>
        <p:spPr>
          <a:xfrm>
            <a:off x="781484" y="6492469"/>
            <a:ext cx="3781973" cy="334946"/>
          </a:xfrm>
          <a:prstGeom prst="rect">
            <a:avLst/>
          </a:prstGeom>
        </p:spPr>
      </p:pic>
      <p:pic>
        <p:nvPicPr>
          <p:cNvPr id="3" name="図 2">
            <a:extLst>
              <a:ext uri="{FF2B5EF4-FFF2-40B4-BE49-F238E27FC236}">
                <a16:creationId xmlns:a16="http://schemas.microsoft.com/office/drawing/2014/main" id="{5F93C05A-72EA-44AF-35A8-0A80933CE006}"/>
              </a:ext>
            </a:extLst>
          </p:cNvPr>
          <p:cNvPicPr>
            <a:picLocks noChangeAspect="1"/>
          </p:cNvPicPr>
          <p:nvPr/>
        </p:nvPicPr>
        <p:blipFill>
          <a:blip r:embed="rId3"/>
          <a:stretch>
            <a:fillRect/>
          </a:stretch>
        </p:blipFill>
        <p:spPr>
          <a:xfrm>
            <a:off x="793341" y="723536"/>
            <a:ext cx="3500753" cy="2137910"/>
          </a:xfrm>
          <a:prstGeom prst="rect">
            <a:avLst/>
          </a:prstGeom>
        </p:spPr>
      </p:pic>
      <p:pic>
        <p:nvPicPr>
          <p:cNvPr id="6" name="図 5">
            <a:extLst>
              <a:ext uri="{FF2B5EF4-FFF2-40B4-BE49-F238E27FC236}">
                <a16:creationId xmlns:a16="http://schemas.microsoft.com/office/drawing/2014/main" id="{E534A1DE-F3E5-7927-302D-DD5D872A048C}"/>
              </a:ext>
            </a:extLst>
          </p:cNvPr>
          <p:cNvPicPr>
            <a:picLocks noChangeAspect="1"/>
          </p:cNvPicPr>
          <p:nvPr/>
        </p:nvPicPr>
        <p:blipFill>
          <a:blip r:embed="rId4"/>
          <a:stretch>
            <a:fillRect/>
          </a:stretch>
        </p:blipFill>
        <p:spPr>
          <a:xfrm>
            <a:off x="963344" y="2989913"/>
            <a:ext cx="3330750" cy="2933984"/>
          </a:xfrm>
          <a:prstGeom prst="rect">
            <a:avLst/>
          </a:prstGeom>
        </p:spPr>
      </p:pic>
      <p:pic>
        <p:nvPicPr>
          <p:cNvPr id="13" name="図 12">
            <a:extLst>
              <a:ext uri="{FF2B5EF4-FFF2-40B4-BE49-F238E27FC236}">
                <a16:creationId xmlns:a16="http://schemas.microsoft.com/office/drawing/2014/main" id="{F6D5CD3D-D0D0-8AD2-A103-067D50B0DE4C}"/>
              </a:ext>
            </a:extLst>
          </p:cNvPr>
          <p:cNvPicPr>
            <a:picLocks noChangeAspect="1"/>
          </p:cNvPicPr>
          <p:nvPr/>
        </p:nvPicPr>
        <p:blipFill>
          <a:blip r:embed="rId5"/>
          <a:stretch>
            <a:fillRect/>
          </a:stretch>
        </p:blipFill>
        <p:spPr>
          <a:xfrm>
            <a:off x="2046042" y="6030433"/>
            <a:ext cx="1165354" cy="264379"/>
          </a:xfrm>
          <a:prstGeom prst="rect">
            <a:avLst/>
          </a:prstGeom>
        </p:spPr>
      </p:pic>
      <p:cxnSp>
        <p:nvCxnSpPr>
          <p:cNvPr id="9" name="直線矢印コネクタ 8">
            <a:extLst>
              <a:ext uri="{FF2B5EF4-FFF2-40B4-BE49-F238E27FC236}">
                <a16:creationId xmlns:a16="http://schemas.microsoft.com/office/drawing/2014/main" id="{081183E8-63A9-2784-C16D-41F73B2A0C22}"/>
              </a:ext>
            </a:extLst>
          </p:cNvPr>
          <p:cNvCxnSpPr>
            <a:cxnSpLocks/>
          </p:cNvCxnSpPr>
          <p:nvPr/>
        </p:nvCxnSpPr>
        <p:spPr>
          <a:xfrm flipH="1">
            <a:off x="2947159" y="890071"/>
            <a:ext cx="2588668" cy="12213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テキスト ボックス 23">
            <a:extLst>
              <a:ext uri="{FF2B5EF4-FFF2-40B4-BE49-F238E27FC236}">
                <a16:creationId xmlns:a16="http://schemas.microsoft.com/office/drawing/2014/main" id="{EAF82533-437C-B315-9636-2F9449E37956}"/>
              </a:ext>
            </a:extLst>
          </p:cNvPr>
          <p:cNvSpPr txBox="1"/>
          <p:nvPr/>
        </p:nvSpPr>
        <p:spPr>
          <a:xfrm>
            <a:off x="5579725" y="697884"/>
            <a:ext cx="3147015" cy="600164"/>
          </a:xfrm>
          <a:prstGeom prst="rect">
            <a:avLst/>
          </a:prstGeom>
          <a:noFill/>
        </p:spPr>
        <p:txBody>
          <a:bodyPr wrap="none" rtlCol="0">
            <a:spAutoFit/>
          </a:bodyPr>
          <a:lstStyle/>
          <a:p>
            <a:r>
              <a:rPr kumimoji="1" lang="ja-JP" altLang="en-US" sz="1100" dirty="0">
                <a:solidFill>
                  <a:srgbClr val="FF0000"/>
                </a:solidFill>
              </a:rPr>
              <a:t>施設カレンダー表示無し</a:t>
            </a:r>
            <a:endParaRPr kumimoji="1" lang="en-US" altLang="ja-JP" sz="1100" dirty="0">
              <a:solidFill>
                <a:srgbClr val="FF0000"/>
              </a:solidFill>
            </a:endParaRPr>
          </a:p>
          <a:p>
            <a:r>
              <a:rPr lang="ja-JP" altLang="en-US" sz="1100" dirty="0">
                <a:solidFill>
                  <a:srgbClr val="FF0000"/>
                </a:solidFill>
              </a:rPr>
              <a:t>「対象実施スペース」のボタンに変更</a:t>
            </a:r>
            <a:br>
              <a:rPr lang="en-US" altLang="ja-JP" sz="1100" dirty="0">
                <a:solidFill>
                  <a:srgbClr val="FF0000"/>
                </a:solidFill>
              </a:rPr>
            </a:br>
            <a:r>
              <a:rPr lang="ja-JP" altLang="en-US" sz="1100" dirty="0">
                <a:solidFill>
                  <a:srgbClr val="FF0000"/>
                </a:solidFill>
              </a:rPr>
              <a:t>クリックで実施場所一覧（絞り込み）に遷移　</a:t>
            </a:r>
            <a:endParaRPr kumimoji="1" lang="en-US" altLang="ja-JP" sz="1100" dirty="0">
              <a:solidFill>
                <a:srgbClr val="FF0000"/>
              </a:solidFill>
            </a:endParaRPr>
          </a:p>
        </p:txBody>
      </p:sp>
      <p:cxnSp>
        <p:nvCxnSpPr>
          <p:cNvPr id="2" name="直線矢印コネクタ 1">
            <a:extLst>
              <a:ext uri="{FF2B5EF4-FFF2-40B4-BE49-F238E27FC236}">
                <a16:creationId xmlns:a16="http://schemas.microsoft.com/office/drawing/2014/main" id="{21480853-4CAC-DFEB-E488-81290CEAACED}"/>
              </a:ext>
            </a:extLst>
          </p:cNvPr>
          <p:cNvCxnSpPr>
            <a:cxnSpLocks/>
          </p:cNvCxnSpPr>
          <p:nvPr/>
        </p:nvCxnSpPr>
        <p:spPr>
          <a:xfrm flipH="1" flipV="1">
            <a:off x="1181878" y="3141306"/>
            <a:ext cx="3955044" cy="28891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63D639E9-66FB-95A4-8ED4-918993E2ADD9}"/>
              </a:ext>
            </a:extLst>
          </p:cNvPr>
          <p:cNvSpPr txBox="1"/>
          <p:nvPr/>
        </p:nvSpPr>
        <p:spPr>
          <a:xfrm>
            <a:off x="5148798" y="5923897"/>
            <a:ext cx="1359668" cy="261610"/>
          </a:xfrm>
          <a:prstGeom prst="rect">
            <a:avLst/>
          </a:prstGeom>
          <a:noFill/>
        </p:spPr>
        <p:txBody>
          <a:bodyPr wrap="none" rtlCol="0">
            <a:spAutoFit/>
          </a:bodyPr>
          <a:lstStyle/>
          <a:p>
            <a:r>
              <a:rPr lang="ja-JP" altLang="en-US" sz="1100" dirty="0"/>
              <a:t>楽市施設</a:t>
            </a:r>
            <a:r>
              <a:rPr lang="en-US" altLang="ja-JP" sz="1100" dirty="0"/>
              <a:t>ID </a:t>
            </a:r>
            <a:r>
              <a:rPr lang="ja-JP" altLang="en-US" sz="1100" dirty="0"/>
              <a:t>　追加</a:t>
            </a:r>
            <a:endParaRPr kumimoji="1" lang="en-US" altLang="ja-JP" sz="1100" dirty="0"/>
          </a:p>
        </p:txBody>
      </p:sp>
      <p:cxnSp>
        <p:nvCxnSpPr>
          <p:cNvPr id="11" name="直線矢印コネクタ 10">
            <a:extLst>
              <a:ext uri="{FF2B5EF4-FFF2-40B4-BE49-F238E27FC236}">
                <a16:creationId xmlns:a16="http://schemas.microsoft.com/office/drawing/2014/main" id="{2D264819-B100-9AA4-B722-39D6C7C71855}"/>
              </a:ext>
            </a:extLst>
          </p:cNvPr>
          <p:cNvCxnSpPr>
            <a:cxnSpLocks/>
          </p:cNvCxnSpPr>
          <p:nvPr/>
        </p:nvCxnSpPr>
        <p:spPr>
          <a:xfrm flipH="1" flipV="1">
            <a:off x="1112942" y="2861446"/>
            <a:ext cx="4078334" cy="27645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B4372BF5-B562-D50D-0874-46472612CC44}"/>
              </a:ext>
            </a:extLst>
          </p:cNvPr>
          <p:cNvSpPr txBox="1"/>
          <p:nvPr/>
        </p:nvSpPr>
        <p:spPr>
          <a:xfrm>
            <a:off x="5191276" y="5495231"/>
            <a:ext cx="1313180" cy="261610"/>
          </a:xfrm>
          <a:prstGeom prst="rect">
            <a:avLst/>
          </a:prstGeom>
          <a:noFill/>
        </p:spPr>
        <p:txBody>
          <a:bodyPr wrap="none" rtlCol="0">
            <a:spAutoFit/>
          </a:bodyPr>
          <a:lstStyle/>
          <a:p>
            <a:r>
              <a:rPr kumimoji="1" lang="ja-JP" altLang="en-US" sz="1100" dirty="0"/>
              <a:t>有効・無効の記載</a:t>
            </a:r>
            <a:endParaRPr kumimoji="1" lang="en-US" altLang="ja-JP" sz="1100" dirty="0"/>
          </a:p>
        </p:txBody>
      </p:sp>
      <p:cxnSp>
        <p:nvCxnSpPr>
          <p:cNvPr id="5" name="直線矢印コネクタ 4">
            <a:extLst>
              <a:ext uri="{FF2B5EF4-FFF2-40B4-BE49-F238E27FC236}">
                <a16:creationId xmlns:a16="http://schemas.microsoft.com/office/drawing/2014/main" id="{763445F1-F1F8-FFA0-BD4E-323EBABE644B}"/>
              </a:ext>
            </a:extLst>
          </p:cNvPr>
          <p:cNvCxnSpPr>
            <a:cxnSpLocks/>
          </p:cNvCxnSpPr>
          <p:nvPr/>
        </p:nvCxnSpPr>
        <p:spPr>
          <a:xfrm>
            <a:off x="4664945" y="3320456"/>
            <a:ext cx="87088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テキスト ボックス 15">
            <a:extLst>
              <a:ext uri="{FF2B5EF4-FFF2-40B4-BE49-F238E27FC236}">
                <a16:creationId xmlns:a16="http://schemas.microsoft.com/office/drawing/2014/main" id="{3D1F0EFE-A437-E3CC-C083-62BB85E0CD62}"/>
              </a:ext>
            </a:extLst>
          </p:cNvPr>
          <p:cNvSpPr txBox="1"/>
          <p:nvPr/>
        </p:nvSpPr>
        <p:spPr>
          <a:xfrm>
            <a:off x="5590181" y="2508697"/>
            <a:ext cx="6436377" cy="2123658"/>
          </a:xfrm>
          <a:prstGeom prst="rect">
            <a:avLst/>
          </a:prstGeom>
          <a:noFill/>
        </p:spPr>
        <p:txBody>
          <a:bodyPr wrap="none" rtlCol="0">
            <a:spAutoFit/>
          </a:bodyPr>
          <a:lstStyle/>
          <a:p>
            <a:r>
              <a:rPr lang="ja-JP" altLang="en-US" sz="1100" dirty="0">
                <a:solidFill>
                  <a:srgbClr val="FF0000"/>
                </a:solidFill>
              </a:rPr>
              <a:t>＜項目変更＞</a:t>
            </a:r>
            <a:endParaRPr lang="en-US" altLang="ja-JP" sz="1100" dirty="0">
              <a:solidFill>
                <a:srgbClr val="FF0000"/>
              </a:solidFill>
            </a:endParaRPr>
          </a:p>
          <a:p>
            <a:r>
              <a:rPr lang="ja-JP" altLang="en-US" sz="1100" dirty="0">
                <a:solidFill>
                  <a:srgbClr val="FF0000"/>
                </a:solidFill>
              </a:rPr>
              <a:t>実施場所</a:t>
            </a:r>
            <a:r>
              <a:rPr lang="en-US" altLang="ja-JP" sz="1100" dirty="0">
                <a:solidFill>
                  <a:srgbClr val="FF0000"/>
                </a:solidFill>
              </a:rPr>
              <a:t>DB</a:t>
            </a:r>
            <a:r>
              <a:rPr lang="ja-JP" altLang="en-US" sz="1100" dirty="0">
                <a:solidFill>
                  <a:srgbClr val="FF0000"/>
                </a:solidFill>
              </a:rPr>
              <a:t>へ移管</a:t>
            </a:r>
            <a:endParaRPr lang="en-US" altLang="ja-JP" sz="1100" dirty="0">
              <a:solidFill>
                <a:srgbClr val="FF0000"/>
              </a:solidFill>
            </a:endParaRPr>
          </a:p>
          <a:p>
            <a:endParaRPr lang="en-US" altLang="ja-JP" sz="1100" dirty="0">
              <a:solidFill>
                <a:srgbClr val="FF0000"/>
              </a:solidFill>
            </a:endParaRPr>
          </a:p>
          <a:p>
            <a:r>
              <a:rPr lang="ja-JP" altLang="en-US" sz="1100" dirty="0">
                <a:solidFill>
                  <a:srgbClr val="FF0000"/>
                </a:solidFill>
              </a:rPr>
              <a:t>・実施場所・広さ・催事可能時間・屋内屋外・屋内屋外の備考・平日料金・土曜料金</a:t>
            </a:r>
            <a:endParaRPr lang="en-US" altLang="ja-JP" sz="1100" dirty="0">
              <a:solidFill>
                <a:srgbClr val="FF0000"/>
              </a:solidFill>
            </a:endParaRPr>
          </a:p>
          <a:p>
            <a:r>
              <a:rPr lang="ja-JP" altLang="en-US" sz="1100" dirty="0">
                <a:solidFill>
                  <a:srgbClr val="FF0000"/>
                </a:solidFill>
              </a:rPr>
              <a:t>・日祝料金・電源・電源の備考・机・机の備考・椅子・椅子の備考・</a:t>
            </a:r>
            <a:r>
              <a:rPr lang="en-US" altLang="ja-JP" sz="1100" dirty="0" err="1">
                <a:solidFill>
                  <a:srgbClr val="FF0000"/>
                </a:solidFill>
              </a:rPr>
              <a:t>Wifi</a:t>
            </a:r>
            <a:r>
              <a:rPr lang="ja-JP" altLang="en-US" sz="1100" dirty="0">
                <a:solidFill>
                  <a:srgbClr val="FF0000"/>
                </a:solidFill>
              </a:rPr>
              <a:t>・</a:t>
            </a:r>
            <a:r>
              <a:rPr lang="en-US" altLang="ja-JP" sz="1100" dirty="0" err="1">
                <a:solidFill>
                  <a:srgbClr val="FF0000"/>
                </a:solidFill>
              </a:rPr>
              <a:t>Wifi</a:t>
            </a:r>
            <a:r>
              <a:rPr lang="ja-JP" altLang="en-US" sz="1100" dirty="0">
                <a:solidFill>
                  <a:srgbClr val="FF0000"/>
                </a:solidFill>
              </a:rPr>
              <a:t>の備考</a:t>
            </a:r>
            <a:endParaRPr lang="en-US" altLang="ja-JP" sz="1100" dirty="0">
              <a:solidFill>
                <a:srgbClr val="FF0000"/>
              </a:solidFill>
            </a:endParaRPr>
          </a:p>
          <a:p>
            <a:r>
              <a:rPr lang="ja-JP" altLang="en-US" sz="1100" dirty="0">
                <a:solidFill>
                  <a:srgbClr val="FF0000"/>
                </a:solidFill>
              </a:rPr>
              <a:t>・飲食・飲食の備考・</a:t>
            </a:r>
            <a:r>
              <a:rPr lang="en-US" altLang="ja-JP" sz="1100" dirty="0">
                <a:solidFill>
                  <a:srgbClr val="FF0000"/>
                </a:solidFill>
              </a:rPr>
              <a:t>NG</a:t>
            </a:r>
            <a:r>
              <a:rPr lang="ja-JP" altLang="en-US" sz="1100" dirty="0">
                <a:solidFill>
                  <a:srgbClr val="FF0000"/>
                </a:solidFill>
              </a:rPr>
              <a:t>商材・</a:t>
            </a:r>
            <a:r>
              <a:rPr lang="en-US" altLang="ja-JP" sz="1100" dirty="0">
                <a:solidFill>
                  <a:srgbClr val="FF0000"/>
                </a:solidFill>
              </a:rPr>
              <a:t>NG</a:t>
            </a:r>
            <a:r>
              <a:rPr lang="ja-JP" altLang="en-US" sz="1100" dirty="0">
                <a:solidFill>
                  <a:srgbClr val="FF0000"/>
                </a:solidFill>
              </a:rPr>
              <a:t>商材の備考・開催不可曜日</a:t>
            </a:r>
            <a:endParaRPr lang="en-US" altLang="ja-JP" sz="1100" dirty="0">
              <a:solidFill>
                <a:srgbClr val="FF0000"/>
              </a:solidFill>
            </a:endParaRPr>
          </a:p>
          <a:p>
            <a:r>
              <a:rPr lang="ja-JP" altLang="en-US" sz="1100" dirty="0">
                <a:solidFill>
                  <a:srgbClr val="FF0000"/>
                </a:solidFill>
              </a:rPr>
              <a:t>・申請期日・回答目安・回答予定日数・申請時の注意事項・開催時の注意事項</a:t>
            </a:r>
            <a:endParaRPr lang="en-US" altLang="ja-JP" sz="1100" dirty="0">
              <a:solidFill>
                <a:srgbClr val="FF0000"/>
              </a:solidFill>
            </a:endParaRPr>
          </a:p>
          <a:p>
            <a:r>
              <a:rPr lang="ja-JP" altLang="en-US" sz="1100" dirty="0">
                <a:solidFill>
                  <a:srgbClr val="FF0000"/>
                </a:solidFill>
              </a:rPr>
              <a:t>・事前打ち合わせ・備品貸出・備品の備考・台車貸出・</a:t>
            </a:r>
            <a:r>
              <a:rPr lang="zh-TW" altLang="en-US" sz="1100" dirty="0">
                <a:solidFill>
                  <a:srgbClr val="FF0000"/>
                </a:solidFill>
              </a:rPr>
              <a:t>当日搬入開始可能時間</a:t>
            </a:r>
            <a:r>
              <a:rPr lang="ja-JP" altLang="en-US" sz="1100" dirty="0">
                <a:solidFill>
                  <a:srgbClr val="FF0000"/>
                </a:solidFill>
              </a:rPr>
              <a:t>・</a:t>
            </a:r>
            <a:r>
              <a:rPr lang="zh-TW" altLang="en-US" sz="1100" dirty="0">
                <a:solidFill>
                  <a:srgbClr val="FF0000"/>
                </a:solidFill>
              </a:rPr>
              <a:t>完全撤退時間</a:t>
            </a:r>
            <a:r>
              <a:rPr lang="ja-JP" altLang="en-US" sz="1100" dirty="0">
                <a:solidFill>
                  <a:srgbClr val="FF0000"/>
                </a:solidFill>
              </a:rPr>
              <a:t>　</a:t>
            </a:r>
            <a:endParaRPr lang="en-US" altLang="ja-JP" sz="1100" dirty="0">
              <a:solidFill>
                <a:srgbClr val="FF0000"/>
              </a:solidFill>
            </a:endParaRPr>
          </a:p>
          <a:p>
            <a:r>
              <a:rPr lang="ja-JP" altLang="en-US" sz="1100" dirty="0">
                <a:solidFill>
                  <a:srgbClr val="FF0000"/>
                </a:solidFill>
              </a:rPr>
              <a:t>・キャンセルポリシー・空き状況通知</a:t>
            </a:r>
            <a:endParaRPr lang="en-US" altLang="ja-JP" sz="1100" dirty="0">
              <a:solidFill>
                <a:srgbClr val="FF0000"/>
              </a:solidFill>
            </a:endParaRPr>
          </a:p>
          <a:p>
            <a:r>
              <a:rPr lang="ja-JP" altLang="en-US" sz="1100" dirty="0">
                <a:solidFill>
                  <a:srgbClr val="FF0000"/>
                </a:solidFill>
              </a:rPr>
              <a:t>・写真</a:t>
            </a:r>
            <a:r>
              <a:rPr lang="en-US" altLang="ja-JP" sz="1100" dirty="0">
                <a:solidFill>
                  <a:srgbClr val="FF0000"/>
                </a:solidFill>
              </a:rPr>
              <a:t>(</a:t>
            </a:r>
            <a:r>
              <a:rPr lang="ja-JP" altLang="en-US" sz="1100" dirty="0">
                <a:solidFill>
                  <a:srgbClr val="FF0000"/>
                </a:solidFill>
              </a:rPr>
              <a:t>実施場所</a:t>
            </a:r>
            <a:r>
              <a:rPr lang="en-US" altLang="ja-JP" sz="1100" dirty="0">
                <a:solidFill>
                  <a:srgbClr val="FF0000"/>
                </a:solidFill>
              </a:rPr>
              <a:t>1)</a:t>
            </a:r>
            <a:r>
              <a:rPr lang="ja-JP" altLang="en-US" sz="1100" dirty="0">
                <a:solidFill>
                  <a:srgbClr val="FF0000"/>
                </a:solidFill>
              </a:rPr>
              <a:t>・写真</a:t>
            </a:r>
            <a:r>
              <a:rPr lang="en-US" altLang="ja-JP" sz="1100" dirty="0">
                <a:solidFill>
                  <a:srgbClr val="FF0000"/>
                </a:solidFill>
              </a:rPr>
              <a:t>(</a:t>
            </a:r>
            <a:r>
              <a:rPr lang="ja-JP" altLang="en-US" sz="1100" dirty="0">
                <a:solidFill>
                  <a:srgbClr val="FF0000"/>
                </a:solidFill>
              </a:rPr>
              <a:t>実施場所</a:t>
            </a:r>
            <a:r>
              <a:rPr lang="en-US" altLang="ja-JP" sz="1100" dirty="0">
                <a:solidFill>
                  <a:srgbClr val="FF0000"/>
                </a:solidFill>
              </a:rPr>
              <a:t>1)</a:t>
            </a:r>
            <a:r>
              <a:rPr lang="ja-JP" altLang="en-US" sz="1100" dirty="0">
                <a:solidFill>
                  <a:srgbClr val="FF0000"/>
                </a:solidFill>
              </a:rPr>
              <a:t>のコメント・写真</a:t>
            </a:r>
            <a:r>
              <a:rPr lang="en-US" altLang="ja-JP" sz="1100" dirty="0">
                <a:solidFill>
                  <a:srgbClr val="FF0000"/>
                </a:solidFill>
              </a:rPr>
              <a:t>(</a:t>
            </a:r>
            <a:r>
              <a:rPr lang="ja-JP" altLang="en-US" sz="1100" dirty="0">
                <a:solidFill>
                  <a:srgbClr val="FF0000"/>
                </a:solidFill>
              </a:rPr>
              <a:t>実施場所</a:t>
            </a:r>
            <a:r>
              <a:rPr lang="en-US" altLang="ja-JP" sz="1100" dirty="0">
                <a:solidFill>
                  <a:srgbClr val="FF0000"/>
                </a:solidFill>
              </a:rPr>
              <a:t>2)</a:t>
            </a:r>
            <a:r>
              <a:rPr lang="ja-JP" altLang="en-US" sz="1100" dirty="0">
                <a:solidFill>
                  <a:srgbClr val="FF0000"/>
                </a:solidFill>
              </a:rPr>
              <a:t>・写真</a:t>
            </a:r>
            <a:r>
              <a:rPr lang="en-US" altLang="ja-JP" sz="1100" dirty="0">
                <a:solidFill>
                  <a:srgbClr val="FF0000"/>
                </a:solidFill>
              </a:rPr>
              <a:t>(</a:t>
            </a:r>
            <a:r>
              <a:rPr lang="ja-JP" altLang="en-US" sz="1100" dirty="0">
                <a:solidFill>
                  <a:srgbClr val="FF0000"/>
                </a:solidFill>
              </a:rPr>
              <a:t>実施場所</a:t>
            </a:r>
            <a:r>
              <a:rPr lang="en-US" altLang="ja-JP" sz="1100" dirty="0">
                <a:solidFill>
                  <a:srgbClr val="FF0000"/>
                </a:solidFill>
              </a:rPr>
              <a:t>2)</a:t>
            </a:r>
            <a:r>
              <a:rPr lang="ja-JP" altLang="en-US" sz="1100" dirty="0">
                <a:solidFill>
                  <a:srgbClr val="FF0000"/>
                </a:solidFill>
              </a:rPr>
              <a:t>のコメント</a:t>
            </a:r>
            <a:endParaRPr lang="en-US" altLang="ja-JP" sz="1100" dirty="0">
              <a:solidFill>
                <a:srgbClr val="FF0000"/>
              </a:solidFill>
            </a:endParaRPr>
          </a:p>
          <a:p>
            <a:r>
              <a:rPr lang="ja-JP" altLang="en-US" sz="1100" dirty="0">
                <a:solidFill>
                  <a:srgbClr val="FF0000"/>
                </a:solidFill>
              </a:rPr>
              <a:t>・写真</a:t>
            </a:r>
            <a:r>
              <a:rPr lang="en-US" altLang="ja-JP" sz="1100" dirty="0">
                <a:solidFill>
                  <a:srgbClr val="FF0000"/>
                </a:solidFill>
              </a:rPr>
              <a:t>(</a:t>
            </a:r>
            <a:r>
              <a:rPr lang="ja-JP" altLang="en-US" sz="1100" dirty="0">
                <a:solidFill>
                  <a:srgbClr val="FF0000"/>
                </a:solidFill>
              </a:rPr>
              <a:t>コンセント</a:t>
            </a:r>
            <a:r>
              <a:rPr lang="en-US" altLang="ja-JP" sz="1100" dirty="0">
                <a:solidFill>
                  <a:srgbClr val="FF0000"/>
                </a:solidFill>
              </a:rPr>
              <a:t>)</a:t>
            </a:r>
            <a:r>
              <a:rPr lang="ja-JP" altLang="en-US" sz="1100" dirty="0">
                <a:solidFill>
                  <a:srgbClr val="FF0000"/>
                </a:solidFill>
              </a:rPr>
              <a:t>・写真</a:t>
            </a:r>
            <a:r>
              <a:rPr lang="en-US" altLang="ja-JP" sz="1100" dirty="0">
                <a:solidFill>
                  <a:srgbClr val="FF0000"/>
                </a:solidFill>
              </a:rPr>
              <a:t>(</a:t>
            </a:r>
            <a:r>
              <a:rPr lang="ja-JP" altLang="en-US" sz="1100" dirty="0">
                <a:solidFill>
                  <a:srgbClr val="FF0000"/>
                </a:solidFill>
              </a:rPr>
              <a:t>コンセント</a:t>
            </a:r>
            <a:r>
              <a:rPr lang="en-US" altLang="ja-JP" sz="1100" dirty="0">
                <a:solidFill>
                  <a:srgbClr val="FF0000"/>
                </a:solidFill>
              </a:rPr>
              <a:t>)</a:t>
            </a:r>
            <a:r>
              <a:rPr lang="ja-JP" altLang="en-US" sz="1100" dirty="0">
                <a:solidFill>
                  <a:srgbClr val="FF0000"/>
                </a:solidFill>
              </a:rPr>
              <a:t>のコメント・資料登録・オーナー担当者</a:t>
            </a:r>
            <a:endParaRPr lang="en-US" altLang="ja-JP" sz="1100" dirty="0">
              <a:solidFill>
                <a:srgbClr val="FF0000"/>
              </a:solidFill>
            </a:endParaRPr>
          </a:p>
          <a:p>
            <a:r>
              <a:rPr lang="ja-JP" altLang="en-US" sz="1100" dirty="0">
                <a:solidFill>
                  <a:srgbClr val="FF0000"/>
                </a:solidFill>
              </a:rPr>
              <a:t>・楽楽販売連携情報</a:t>
            </a:r>
            <a:r>
              <a:rPr lang="en-US" altLang="ja-JP" sz="1100" dirty="0">
                <a:solidFill>
                  <a:srgbClr val="FF0000"/>
                </a:solidFill>
              </a:rPr>
              <a:t>(</a:t>
            </a:r>
            <a:r>
              <a:rPr lang="ja-JP" altLang="en-US" sz="1100" dirty="0">
                <a:solidFill>
                  <a:srgbClr val="FF0000"/>
                </a:solidFill>
              </a:rPr>
              <a:t>仕入先コード</a:t>
            </a:r>
            <a:r>
              <a:rPr lang="en-US" altLang="ja-JP" sz="1100" dirty="0">
                <a:solidFill>
                  <a:srgbClr val="FF0000"/>
                </a:solidFill>
              </a:rPr>
              <a:t>)</a:t>
            </a:r>
            <a:r>
              <a:rPr lang="ja-JP" altLang="en-US" sz="1100" dirty="0">
                <a:solidFill>
                  <a:srgbClr val="FF0000"/>
                </a:solidFill>
              </a:rPr>
              <a:t>・楽楽販売連携情報</a:t>
            </a:r>
            <a:r>
              <a:rPr lang="en-US" altLang="ja-JP" sz="1100" dirty="0">
                <a:solidFill>
                  <a:srgbClr val="FF0000"/>
                </a:solidFill>
              </a:rPr>
              <a:t>(</a:t>
            </a:r>
            <a:r>
              <a:rPr lang="ja-JP" altLang="en-US" sz="1100" dirty="0">
                <a:solidFill>
                  <a:srgbClr val="FF0000"/>
                </a:solidFill>
              </a:rPr>
              <a:t>仕入先名</a:t>
            </a:r>
            <a:r>
              <a:rPr lang="en-US" altLang="ja-JP" sz="1100" dirty="0">
                <a:solidFill>
                  <a:srgbClr val="FF0000"/>
                </a:solidFill>
              </a:rPr>
              <a:t>)</a:t>
            </a:r>
            <a:r>
              <a:rPr lang="ja-JP" altLang="en-US" sz="1100" dirty="0">
                <a:solidFill>
                  <a:srgbClr val="FF0000"/>
                </a:solidFill>
              </a:rPr>
              <a:t>・楽楽販売連携情報</a:t>
            </a:r>
            <a:r>
              <a:rPr lang="en-US" altLang="ja-JP" sz="1100" dirty="0">
                <a:solidFill>
                  <a:srgbClr val="FF0000"/>
                </a:solidFill>
              </a:rPr>
              <a:t>(</a:t>
            </a:r>
            <a:r>
              <a:rPr lang="ja-JP" altLang="en-US" sz="1100" dirty="0">
                <a:solidFill>
                  <a:srgbClr val="FF0000"/>
                </a:solidFill>
              </a:rPr>
              <a:t>商品コード</a:t>
            </a:r>
            <a:r>
              <a:rPr lang="en-US" altLang="ja-JP" sz="1100" dirty="0">
                <a:solidFill>
                  <a:srgbClr val="FF0000"/>
                </a:solidFill>
              </a:rPr>
              <a:t>)</a:t>
            </a:r>
          </a:p>
        </p:txBody>
      </p:sp>
      <p:cxnSp>
        <p:nvCxnSpPr>
          <p:cNvPr id="15" name="直線矢印コネクタ 14">
            <a:extLst>
              <a:ext uri="{FF2B5EF4-FFF2-40B4-BE49-F238E27FC236}">
                <a16:creationId xmlns:a16="http://schemas.microsoft.com/office/drawing/2014/main" id="{2F78CA83-5220-D4DE-1FDD-0CCE22ABB765}"/>
              </a:ext>
            </a:extLst>
          </p:cNvPr>
          <p:cNvCxnSpPr>
            <a:cxnSpLocks/>
          </p:cNvCxnSpPr>
          <p:nvPr/>
        </p:nvCxnSpPr>
        <p:spPr>
          <a:xfrm flipH="1" flipV="1">
            <a:off x="1118955" y="3314630"/>
            <a:ext cx="3955044" cy="28891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0A086632-6FE3-3A5E-EFF7-74B7F591C5C0}"/>
              </a:ext>
            </a:extLst>
          </p:cNvPr>
          <p:cNvSpPr txBox="1"/>
          <p:nvPr/>
        </p:nvSpPr>
        <p:spPr>
          <a:xfrm>
            <a:off x="5073999" y="6177794"/>
            <a:ext cx="1359668" cy="261610"/>
          </a:xfrm>
          <a:prstGeom prst="rect">
            <a:avLst/>
          </a:prstGeom>
          <a:noFill/>
        </p:spPr>
        <p:txBody>
          <a:bodyPr wrap="none" rtlCol="0">
            <a:spAutoFit/>
          </a:bodyPr>
          <a:lstStyle/>
          <a:p>
            <a:r>
              <a:rPr lang="ja-JP" altLang="en-US" sz="1100" dirty="0"/>
              <a:t>独自施設</a:t>
            </a:r>
            <a:r>
              <a:rPr lang="en-US" altLang="ja-JP" sz="1100" dirty="0"/>
              <a:t>ID </a:t>
            </a:r>
            <a:r>
              <a:rPr lang="ja-JP" altLang="en-US" sz="1100" dirty="0"/>
              <a:t>に変更</a:t>
            </a:r>
            <a:endParaRPr kumimoji="1" lang="en-US" altLang="ja-JP" sz="1100" dirty="0"/>
          </a:p>
        </p:txBody>
      </p:sp>
    </p:spTree>
    <p:extLst>
      <p:ext uri="{BB962C8B-B14F-4D97-AF65-F5344CB8AC3E}">
        <p14:creationId xmlns:p14="http://schemas.microsoft.com/office/powerpoint/2010/main" val="86720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D9B71-04F6-8AA0-9DB3-17D9FC194E63}"/>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76F7305-B2F8-6D7A-DFEF-44866A148F24}"/>
              </a:ext>
            </a:extLst>
          </p:cNvPr>
          <p:cNvSpPr txBox="1"/>
          <p:nvPr/>
        </p:nvSpPr>
        <p:spPr>
          <a:xfrm>
            <a:off x="329969" y="252183"/>
            <a:ext cx="2031325" cy="369332"/>
          </a:xfrm>
          <a:prstGeom prst="rect">
            <a:avLst/>
          </a:prstGeom>
          <a:noFill/>
        </p:spPr>
        <p:txBody>
          <a:bodyPr wrap="none" rtlCol="0">
            <a:spAutoFit/>
          </a:bodyPr>
          <a:lstStyle/>
          <a:p>
            <a:r>
              <a:rPr lang="ja-JP" altLang="en-US" dirty="0"/>
              <a:t>施設　新規・編集</a:t>
            </a:r>
            <a:endParaRPr kumimoji="1" lang="ja-JP" altLang="en-US" dirty="0"/>
          </a:p>
        </p:txBody>
      </p:sp>
      <p:sp>
        <p:nvSpPr>
          <p:cNvPr id="7" name="正方形/長方形 6">
            <a:extLst>
              <a:ext uri="{FF2B5EF4-FFF2-40B4-BE49-F238E27FC236}">
                <a16:creationId xmlns:a16="http://schemas.microsoft.com/office/drawing/2014/main" id="{2D4CBD3F-C6E2-6FEE-4E6B-DEC12C2163E4}"/>
              </a:ext>
            </a:extLst>
          </p:cNvPr>
          <p:cNvSpPr/>
          <p:nvPr/>
        </p:nvSpPr>
        <p:spPr>
          <a:xfrm>
            <a:off x="465518" y="697885"/>
            <a:ext cx="3738221" cy="6193570"/>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6CE5EDFC-9C90-AF93-4995-6140C9BD0EC1}"/>
              </a:ext>
            </a:extLst>
          </p:cNvPr>
          <p:cNvPicPr>
            <a:picLocks noChangeAspect="1"/>
          </p:cNvPicPr>
          <p:nvPr/>
        </p:nvPicPr>
        <p:blipFill>
          <a:blip r:embed="rId2"/>
          <a:srcRect r="13812"/>
          <a:stretch/>
        </p:blipFill>
        <p:spPr>
          <a:xfrm>
            <a:off x="4448053" y="4822026"/>
            <a:ext cx="3781973" cy="334946"/>
          </a:xfrm>
          <a:prstGeom prst="rect">
            <a:avLst/>
          </a:prstGeom>
        </p:spPr>
      </p:pic>
      <p:pic>
        <p:nvPicPr>
          <p:cNvPr id="5" name="図 4">
            <a:extLst>
              <a:ext uri="{FF2B5EF4-FFF2-40B4-BE49-F238E27FC236}">
                <a16:creationId xmlns:a16="http://schemas.microsoft.com/office/drawing/2014/main" id="{5FC370A4-166B-599B-9B75-FC331D2C56B7}"/>
              </a:ext>
            </a:extLst>
          </p:cNvPr>
          <p:cNvPicPr>
            <a:picLocks noChangeAspect="1"/>
          </p:cNvPicPr>
          <p:nvPr/>
        </p:nvPicPr>
        <p:blipFill>
          <a:blip r:embed="rId3"/>
          <a:stretch>
            <a:fillRect/>
          </a:stretch>
        </p:blipFill>
        <p:spPr>
          <a:xfrm>
            <a:off x="682929" y="758721"/>
            <a:ext cx="3347149" cy="2034873"/>
          </a:xfrm>
          <a:prstGeom prst="rect">
            <a:avLst/>
          </a:prstGeom>
        </p:spPr>
      </p:pic>
      <p:pic>
        <p:nvPicPr>
          <p:cNvPr id="11" name="図 10">
            <a:extLst>
              <a:ext uri="{FF2B5EF4-FFF2-40B4-BE49-F238E27FC236}">
                <a16:creationId xmlns:a16="http://schemas.microsoft.com/office/drawing/2014/main" id="{3C935CD9-78BC-6350-6FE3-A4872E85691B}"/>
              </a:ext>
            </a:extLst>
          </p:cNvPr>
          <p:cNvPicPr>
            <a:picLocks noChangeAspect="1"/>
          </p:cNvPicPr>
          <p:nvPr/>
        </p:nvPicPr>
        <p:blipFill>
          <a:blip r:embed="rId4"/>
          <a:stretch>
            <a:fillRect/>
          </a:stretch>
        </p:blipFill>
        <p:spPr>
          <a:xfrm>
            <a:off x="1106556" y="2946335"/>
            <a:ext cx="2562882" cy="2210637"/>
          </a:xfrm>
          <a:prstGeom prst="rect">
            <a:avLst/>
          </a:prstGeom>
        </p:spPr>
      </p:pic>
      <p:pic>
        <p:nvPicPr>
          <p:cNvPr id="15" name="図 14">
            <a:extLst>
              <a:ext uri="{FF2B5EF4-FFF2-40B4-BE49-F238E27FC236}">
                <a16:creationId xmlns:a16="http://schemas.microsoft.com/office/drawing/2014/main" id="{3EA2329E-324A-028B-AA26-C8E49DA9FAE2}"/>
              </a:ext>
            </a:extLst>
          </p:cNvPr>
          <p:cNvPicPr>
            <a:picLocks noChangeAspect="1"/>
          </p:cNvPicPr>
          <p:nvPr/>
        </p:nvPicPr>
        <p:blipFill>
          <a:blip r:embed="rId5"/>
          <a:srcRect t="68900"/>
          <a:stretch/>
        </p:blipFill>
        <p:spPr>
          <a:xfrm>
            <a:off x="4805445" y="855714"/>
            <a:ext cx="2581109" cy="687505"/>
          </a:xfrm>
          <a:prstGeom prst="rect">
            <a:avLst/>
          </a:prstGeom>
        </p:spPr>
      </p:pic>
      <p:pic>
        <p:nvPicPr>
          <p:cNvPr id="17" name="図 16">
            <a:extLst>
              <a:ext uri="{FF2B5EF4-FFF2-40B4-BE49-F238E27FC236}">
                <a16:creationId xmlns:a16="http://schemas.microsoft.com/office/drawing/2014/main" id="{3F11F42A-3EE4-23A8-6E4B-BE45C11C76EC}"/>
              </a:ext>
            </a:extLst>
          </p:cNvPr>
          <p:cNvPicPr>
            <a:picLocks noChangeAspect="1"/>
          </p:cNvPicPr>
          <p:nvPr/>
        </p:nvPicPr>
        <p:blipFill>
          <a:blip r:embed="rId6"/>
          <a:stretch>
            <a:fillRect/>
          </a:stretch>
        </p:blipFill>
        <p:spPr>
          <a:xfrm>
            <a:off x="4805445" y="1583693"/>
            <a:ext cx="2685155" cy="2144361"/>
          </a:xfrm>
          <a:prstGeom prst="rect">
            <a:avLst/>
          </a:prstGeom>
        </p:spPr>
      </p:pic>
      <p:pic>
        <p:nvPicPr>
          <p:cNvPr id="20" name="図 19">
            <a:extLst>
              <a:ext uri="{FF2B5EF4-FFF2-40B4-BE49-F238E27FC236}">
                <a16:creationId xmlns:a16="http://schemas.microsoft.com/office/drawing/2014/main" id="{DF562362-BF2D-4067-C6B6-4AA931DC9673}"/>
              </a:ext>
            </a:extLst>
          </p:cNvPr>
          <p:cNvPicPr>
            <a:picLocks noChangeAspect="1"/>
          </p:cNvPicPr>
          <p:nvPr/>
        </p:nvPicPr>
        <p:blipFill>
          <a:blip r:embed="rId7"/>
          <a:stretch>
            <a:fillRect/>
          </a:stretch>
        </p:blipFill>
        <p:spPr>
          <a:xfrm>
            <a:off x="4684604" y="3816569"/>
            <a:ext cx="3054341" cy="922065"/>
          </a:xfrm>
          <a:prstGeom prst="rect">
            <a:avLst/>
          </a:prstGeom>
        </p:spPr>
      </p:pic>
      <p:sp>
        <p:nvSpPr>
          <p:cNvPr id="22" name="正方形/長方形 21">
            <a:extLst>
              <a:ext uri="{FF2B5EF4-FFF2-40B4-BE49-F238E27FC236}">
                <a16:creationId xmlns:a16="http://schemas.microsoft.com/office/drawing/2014/main" id="{7E1FD42D-3A0E-39FD-2586-38DB43042E11}"/>
              </a:ext>
            </a:extLst>
          </p:cNvPr>
          <p:cNvSpPr/>
          <p:nvPr/>
        </p:nvSpPr>
        <p:spPr>
          <a:xfrm>
            <a:off x="4448053" y="697885"/>
            <a:ext cx="3781973" cy="4459088"/>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007BCCBE-1216-BB04-5BB7-EEEFFA2F3107}"/>
              </a:ext>
            </a:extLst>
          </p:cNvPr>
          <p:cNvPicPr>
            <a:picLocks noChangeAspect="1"/>
          </p:cNvPicPr>
          <p:nvPr/>
        </p:nvPicPr>
        <p:blipFill>
          <a:blip r:embed="rId5"/>
          <a:srcRect b="29969"/>
          <a:stretch/>
        </p:blipFill>
        <p:spPr>
          <a:xfrm>
            <a:off x="935110" y="5160438"/>
            <a:ext cx="2581109" cy="1548135"/>
          </a:xfrm>
          <a:prstGeom prst="rect">
            <a:avLst/>
          </a:prstGeom>
        </p:spPr>
      </p:pic>
      <p:sp>
        <p:nvSpPr>
          <p:cNvPr id="18" name="テキスト ボックス 17">
            <a:extLst>
              <a:ext uri="{FF2B5EF4-FFF2-40B4-BE49-F238E27FC236}">
                <a16:creationId xmlns:a16="http://schemas.microsoft.com/office/drawing/2014/main" id="{5E71595E-7FEF-40B9-4630-198F647A2BF2}"/>
              </a:ext>
            </a:extLst>
          </p:cNvPr>
          <p:cNvSpPr txBox="1"/>
          <p:nvPr/>
        </p:nvSpPr>
        <p:spPr>
          <a:xfrm>
            <a:off x="4484732" y="5242045"/>
            <a:ext cx="2286203" cy="307777"/>
          </a:xfrm>
          <a:prstGeom prst="rect">
            <a:avLst/>
          </a:prstGeom>
          <a:noFill/>
        </p:spPr>
        <p:txBody>
          <a:bodyPr wrap="none" rtlCol="0">
            <a:spAutoFit/>
          </a:bodyPr>
          <a:lstStyle/>
          <a:p>
            <a:r>
              <a:rPr kumimoji="1" lang="ja-JP" altLang="en-US" sz="1400" b="1" dirty="0">
                <a:solidFill>
                  <a:srgbClr val="FF0000"/>
                </a:solidFill>
              </a:rPr>
              <a:t>楽市システムとの</a:t>
            </a:r>
            <a:r>
              <a:rPr kumimoji="1" lang="en-US" altLang="ja-JP" sz="1400" b="1" dirty="0">
                <a:solidFill>
                  <a:srgbClr val="FF0000"/>
                </a:solidFill>
              </a:rPr>
              <a:t>API</a:t>
            </a:r>
            <a:r>
              <a:rPr lang="ja-JP" altLang="en-US" sz="1400" b="1" dirty="0">
                <a:solidFill>
                  <a:srgbClr val="FF0000"/>
                </a:solidFill>
              </a:rPr>
              <a:t>連携</a:t>
            </a:r>
            <a:endParaRPr kumimoji="1" lang="ja-JP" altLang="en-US" sz="1400" b="1" dirty="0">
              <a:solidFill>
                <a:srgbClr val="FF0000"/>
              </a:solidFill>
            </a:endParaRPr>
          </a:p>
        </p:txBody>
      </p:sp>
      <p:sp>
        <p:nvSpPr>
          <p:cNvPr id="21" name="テキスト ボックス 20">
            <a:extLst>
              <a:ext uri="{FF2B5EF4-FFF2-40B4-BE49-F238E27FC236}">
                <a16:creationId xmlns:a16="http://schemas.microsoft.com/office/drawing/2014/main" id="{591A4163-8DA0-8F6A-B2A3-968C2FC3AED2}"/>
              </a:ext>
            </a:extLst>
          </p:cNvPr>
          <p:cNvSpPr txBox="1"/>
          <p:nvPr/>
        </p:nvSpPr>
        <p:spPr>
          <a:xfrm>
            <a:off x="4360124" y="5549823"/>
            <a:ext cx="3738221" cy="938719"/>
          </a:xfrm>
          <a:prstGeom prst="rect">
            <a:avLst/>
          </a:prstGeom>
          <a:noFill/>
        </p:spPr>
        <p:txBody>
          <a:bodyPr wrap="square" rtlCol="0">
            <a:spAutoFit/>
          </a:bodyPr>
          <a:lstStyle/>
          <a:p>
            <a:r>
              <a:rPr kumimoji="1" lang="ja-JP" altLang="en-US" sz="1100" b="1" dirty="0"/>
              <a:t>（</a:t>
            </a:r>
            <a:r>
              <a:rPr kumimoji="1" lang="en-US" altLang="ja-JP" sz="1100" b="1" dirty="0"/>
              <a:t>G</a:t>
            </a:r>
            <a:r>
              <a:rPr kumimoji="1" lang="ja-JP" altLang="en-US" sz="1100" b="1" dirty="0"/>
              <a:t>Ｅ</a:t>
            </a:r>
            <a:r>
              <a:rPr kumimoji="1" lang="en-US" altLang="ja-JP" sz="1100" b="1" dirty="0"/>
              <a:t>T</a:t>
            </a:r>
            <a:r>
              <a:rPr kumimoji="1" lang="ja-JP" altLang="en-US" sz="1100" b="1" dirty="0"/>
              <a:t>）</a:t>
            </a:r>
            <a:r>
              <a:rPr kumimoji="1" lang="ja-JP" altLang="en-US" sz="1100" dirty="0"/>
              <a:t>　カテゴリー項目は楽市スペースと同期</a:t>
            </a:r>
            <a:endParaRPr kumimoji="1" lang="en-US" altLang="ja-JP" sz="1100" dirty="0"/>
          </a:p>
          <a:p>
            <a:r>
              <a:rPr kumimoji="1" lang="ja-JP" altLang="en-US" sz="1100" b="1" dirty="0"/>
              <a:t>（</a:t>
            </a:r>
            <a:r>
              <a:rPr kumimoji="1" lang="en-US" altLang="ja-JP" sz="1100" b="1" dirty="0"/>
              <a:t>POST</a:t>
            </a:r>
            <a:r>
              <a:rPr kumimoji="1" lang="ja-JP" altLang="en-US" sz="1100" b="1" dirty="0"/>
              <a:t>）　</a:t>
            </a:r>
            <a:r>
              <a:rPr lang="ja-JP" altLang="en-US" sz="1100" dirty="0"/>
              <a:t>金額を登録　</a:t>
            </a:r>
            <a:endParaRPr lang="en-US" altLang="ja-JP" sz="1100" dirty="0"/>
          </a:p>
          <a:p>
            <a:endParaRPr kumimoji="1" lang="en-US" altLang="ja-JP" sz="1100" dirty="0"/>
          </a:p>
          <a:p>
            <a:r>
              <a:rPr kumimoji="1" lang="ja-JP" altLang="en-US" sz="1100" dirty="0"/>
              <a:t>対象項目以外、更新された場合同期させ表示する。</a:t>
            </a:r>
            <a:endParaRPr kumimoji="1" lang="en-US" altLang="ja-JP" sz="1100" dirty="0"/>
          </a:p>
          <a:p>
            <a:r>
              <a:rPr lang="ja-JP" altLang="en-US" sz="1100" dirty="0"/>
              <a:t>　　　　　　＜対象外項目＞　社内コメント</a:t>
            </a:r>
            <a:endParaRPr kumimoji="1" lang="en-US" altLang="ja-JP" sz="1100" dirty="0"/>
          </a:p>
        </p:txBody>
      </p:sp>
      <p:cxnSp>
        <p:nvCxnSpPr>
          <p:cNvPr id="9" name="直線矢印コネクタ 8">
            <a:extLst>
              <a:ext uri="{FF2B5EF4-FFF2-40B4-BE49-F238E27FC236}">
                <a16:creationId xmlns:a16="http://schemas.microsoft.com/office/drawing/2014/main" id="{66C80062-2DA5-0960-C881-42F6F3BECE76}"/>
              </a:ext>
            </a:extLst>
          </p:cNvPr>
          <p:cNvCxnSpPr>
            <a:cxnSpLocks/>
          </p:cNvCxnSpPr>
          <p:nvPr/>
        </p:nvCxnSpPr>
        <p:spPr>
          <a:xfrm flipH="1">
            <a:off x="1472063" y="435877"/>
            <a:ext cx="2623419" cy="102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テキスト ボックス 25">
            <a:extLst>
              <a:ext uri="{FF2B5EF4-FFF2-40B4-BE49-F238E27FC236}">
                <a16:creationId xmlns:a16="http://schemas.microsoft.com/office/drawing/2014/main" id="{0E1D1671-4089-E1C2-2D65-6350717F58FB}"/>
              </a:ext>
            </a:extLst>
          </p:cNvPr>
          <p:cNvSpPr txBox="1"/>
          <p:nvPr/>
        </p:nvSpPr>
        <p:spPr>
          <a:xfrm>
            <a:off x="4062026" y="200936"/>
            <a:ext cx="4434859" cy="261610"/>
          </a:xfrm>
          <a:prstGeom prst="rect">
            <a:avLst/>
          </a:prstGeom>
          <a:noFill/>
        </p:spPr>
        <p:txBody>
          <a:bodyPr wrap="square" rtlCol="0">
            <a:spAutoFit/>
          </a:bodyPr>
          <a:lstStyle/>
          <a:p>
            <a:r>
              <a:rPr kumimoji="1" lang="ja-JP" altLang="en-US" sz="1100" dirty="0"/>
              <a:t>施設</a:t>
            </a:r>
            <a:r>
              <a:rPr kumimoji="1" lang="en-US" altLang="ja-JP" sz="1100" dirty="0"/>
              <a:t>ID</a:t>
            </a:r>
            <a:r>
              <a:rPr kumimoji="1" lang="ja-JP" altLang="en-US" sz="1100" dirty="0"/>
              <a:t>　表示　（変更不可</a:t>
            </a:r>
            <a:r>
              <a:rPr kumimoji="1" lang="en-US" altLang="ja-JP" sz="1100" dirty="0"/>
              <a:t>/</a:t>
            </a:r>
            <a:r>
              <a:rPr kumimoji="1" lang="ja-JP" altLang="en-US" sz="1100" dirty="0"/>
              <a:t>新規は空欄）</a:t>
            </a:r>
            <a:endParaRPr kumimoji="1" lang="en-US" altLang="ja-JP" sz="1100" dirty="0"/>
          </a:p>
        </p:txBody>
      </p:sp>
      <p:cxnSp>
        <p:nvCxnSpPr>
          <p:cNvPr id="27" name="直線矢印コネクタ 26">
            <a:extLst>
              <a:ext uri="{FF2B5EF4-FFF2-40B4-BE49-F238E27FC236}">
                <a16:creationId xmlns:a16="http://schemas.microsoft.com/office/drawing/2014/main" id="{D46ED8D2-F618-3260-554D-865B3DF611BA}"/>
              </a:ext>
            </a:extLst>
          </p:cNvPr>
          <p:cNvCxnSpPr>
            <a:cxnSpLocks/>
          </p:cNvCxnSpPr>
          <p:nvPr/>
        </p:nvCxnSpPr>
        <p:spPr>
          <a:xfrm flipH="1">
            <a:off x="6445073" y="3041431"/>
            <a:ext cx="2425658" cy="13194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テキスト ボックス 28">
            <a:extLst>
              <a:ext uri="{FF2B5EF4-FFF2-40B4-BE49-F238E27FC236}">
                <a16:creationId xmlns:a16="http://schemas.microsoft.com/office/drawing/2014/main" id="{94A73654-1E3E-1B2B-5F7D-58D9BB37D371}"/>
              </a:ext>
            </a:extLst>
          </p:cNvPr>
          <p:cNvSpPr txBox="1"/>
          <p:nvPr/>
        </p:nvSpPr>
        <p:spPr>
          <a:xfrm>
            <a:off x="8870731" y="2910626"/>
            <a:ext cx="3053940" cy="600164"/>
          </a:xfrm>
          <a:prstGeom prst="rect">
            <a:avLst/>
          </a:prstGeom>
          <a:noFill/>
        </p:spPr>
        <p:txBody>
          <a:bodyPr wrap="square" rtlCol="0">
            <a:spAutoFit/>
          </a:bodyPr>
          <a:lstStyle/>
          <a:p>
            <a:r>
              <a:rPr kumimoji="1" lang="ja-JP" altLang="en-US" sz="1100" dirty="0"/>
              <a:t>管理担当者は</a:t>
            </a:r>
            <a:endParaRPr kumimoji="1" lang="en-US" altLang="ja-JP" sz="1100" dirty="0"/>
          </a:p>
          <a:p>
            <a:r>
              <a:rPr kumimoji="1" lang="ja-JP" altLang="en-US" sz="1100" dirty="0"/>
              <a:t>メインオーナー・サブアカウント内より選択</a:t>
            </a:r>
            <a:endParaRPr kumimoji="1" lang="en-US" altLang="ja-JP" sz="1100" dirty="0"/>
          </a:p>
          <a:p>
            <a:r>
              <a:rPr lang="ja-JP" altLang="en-US" sz="1100" dirty="0"/>
              <a:t>（無効アカウント除く）</a:t>
            </a:r>
            <a:endParaRPr kumimoji="1" lang="en-US" altLang="ja-JP" sz="1100" dirty="0"/>
          </a:p>
        </p:txBody>
      </p:sp>
      <p:cxnSp>
        <p:nvCxnSpPr>
          <p:cNvPr id="2" name="直線矢印コネクタ 1">
            <a:extLst>
              <a:ext uri="{FF2B5EF4-FFF2-40B4-BE49-F238E27FC236}">
                <a16:creationId xmlns:a16="http://schemas.microsoft.com/office/drawing/2014/main" id="{2F5FD3F3-962B-5A78-B731-95C087ED3367}"/>
              </a:ext>
            </a:extLst>
          </p:cNvPr>
          <p:cNvCxnSpPr>
            <a:cxnSpLocks/>
            <a:stCxn id="3" idx="1"/>
          </p:cNvCxnSpPr>
          <p:nvPr/>
        </p:nvCxnSpPr>
        <p:spPr>
          <a:xfrm flipH="1">
            <a:off x="5164556" y="2524169"/>
            <a:ext cx="3853286" cy="19449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CAA63019-E392-F45B-DDFC-4289DA35E075}"/>
              </a:ext>
            </a:extLst>
          </p:cNvPr>
          <p:cNvSpPr txBox="1"/>
          <p:nvPr/>
        </p:nvSpPr>
        <p:spPr>
          <a:xfrm>
            <a:off x="9017842" y="2393364"/>
            <a:ext cx="1705976" cy="261610"/>
          </a:xfrm>
          <a:prstGeom prst="rect">
            <a:avLst/>
          </a:prstGeom>
          <a:noFill/>
        </p:spPr>
        <p:txBody>
          <a:bodyPr wrap="square" rtlCol="0">
            <a:spAutoFit/>
          </a:bodyPr>
          <a:lstStyle/>
          <a:p>
            <a:r>
              <a:rPr kumimoji="1" lang="ja-JP" altLang="en-US" sz="1100" dirty="0"/>
              <a:t>有効・無効　を追加</a:t>
            </a:r>
            <a:endParaRPr kumimoji="1" lang="en-US" altLang="ja-JP" sz="1100" dirty="0"/>
          </a:p>
        </p:txBody>
      </p:sp>
      <p:sp>
        <p:nvSpPr>
          <p:cNvPr id="6" name="テキスト ボックス 5">
            <a:extLst>
              <a:ext uri="{FF2B5EF4-FFF2-40B4-BE49-F238E27FC236}">
                <a16:creationId xmlns:a16="http://schemas.microsoft.com/office/drawing/2014/main" id="{BBF5D411-EAF0-CC05-0DE3-EA03311A766C}"/>
              </a:ext>
            </a:extLst>
          </p:cNvPr>
          <p:cNvSpPr txBox="1"/>
          <p:nvPr/>
        </p:nvSpPr>
        <p:spPr>
          <a:xfrm>
            <a:off x="8772494" y="5242045"/>
            <a:ext cx="1208985" cy="307777"/>
          </a:xfrm>
          <a:prstGeom prst="rect">
            <a:avLst/>
          </a:prstGeom>
          <a:noFill/>
        </p:spPr>
        <p:txBody>
          <a:bodyPr wrap="none" rtlCol="0">
            <a:spAutoFit/>
          </a:bodyPr>
          <a:lstStyle/>
          <a:p>
            <a:r>
              <a:rPr kumimoji="1" lang="en-US" altLang="ja-JP" sz="1400" b="1" dirty="0">
                <a:solidFill>
                  <a:srgbClr val="FF0000"/>
                </a:solidFill>
              </a:rPr>
              <a:t>API</a:t>
            </a:r>
            <a:r>
              <a:rPr lang="ja-JP" altLang="en-US" sz="1400" b="1" dirty="0">
                <a:solidFill>
                  <a:srgbClr val="FF0000"/>
                </a:solidFill>
              </a:rPr>
              <a:t>連携企業</a:t>
            </a:r>
            <a:endParaRPr kumimoji="1" lang="ja-JP" altLang="en-US" sz="1400" b="1" dirty="0">
              <a:solidFill>
                <a:srgbClr val="FF0000"/>
              </a:solidFill>
            </a:endParaRPr>
          </a:p>
        </p:txBody>
      </p:sp>
      <p:sp>
        <p:nvSpPr>
          <p:cNvPr id="13" name="テキスト ボックス 12">
            <a:extLst>
              <a:ext uri="{FF2B5EF4-FFF2-40B4-BE49-F238E27FC236}">
                <a16:creationId xmlns:a16="http://schemas.microsoft.com/office/drawing/2014/main" id="{A342784E-3BE3-5B7F-FC32-B3009DFF8495}"/>
              </a:ext>
            </a:extLst>
          </p:cNvPr>
          <p:cNvSpPr txBox="1"/>
          <p:nvPr/>
        </p:nvSpPr>
        <p:spPr>
          <a:xfrm>
            <a:off x="8703040" y="5549822"/>
            <a:ext cx="3352326" cy="769441"/>
          </a:xfrm>
          <a:prstGeom prst="rect">
            <a:avLst/>
          </a:prstGeom>
          <a:noFill/>
        </p:spPr>
        <p:txBody>
          <a:bodyPr wrap="square" rtlCol="0">
            <a:spAutoFit/>
          </a:bodyPr>
          <a:lstStyle/>
          <a:p>
            <a:r>
              <a:rPr kumimoji="1" lang="ja-JP" altLang="en-US" sz="1100" b="1" dirty="0"/>
              <a:t>（</a:t>
            </a:r>
            <a:r>
              <a:rPr kumimoji="1" lang="en-US" altLang="ja-JP" sz="1100" b="1" dirty="0"/>
              <a:t>POST</a:t>
            </a:r>
            <a:r>
              <a:rPr kumimoji="1" lang="ja-JP" altLang="en-US" sz="1100" b="1" dirty="0"/>
              <a:t>）　</a:t>
            </a:r>
            <a:r>
              <a:rPr kumimoji="1" lang="ja-JP" altLang="en-US" sz="1100" dirty="0"/>
              <a:t>対象項目以外、更新された場合同期</a:t>
            </a:r>
            <a:endParaRPr kumimoji="1" lang="en-US" altLang="ja-JP" sz="1100" dirty="0"/>
          </a:p>
          <a:p>
            <a:r>
              <a:rPr lang="ja-JP" altLang="en-US" sz="1100" dirty="0"/>
              <a:t>　　　　　　＜対象外項目＞　社内コメント</a:t>
            </a:r>
            <a:endParaRPr lang="en-US" altLang="ja-JP" sz="1100" dirty="0"/>
          </a:p>
          <a:p>
            <a:endParaRPr kumimoji="1" lang="en-US" altLang="ja-JP" sz="1100" dirty="0"/>
          </a:p>
          <a:p>
            <a:r>
              <a:rPr lang="en-US" altLang="ja-JP" sz="1100" dirty="0">
                <a:highlight>
                  <a:srgbClr val="FFFF00"/>
                </a:highlight>
              </a:rPr>
              <a:t>※</a:t>
            </a:r>
            <a:r>
              <a:rPr lang="ja-JP" altLang="en-US" sz="1100" dirty="0">
                <a:highlight>
                  <a:srgbClr val="FFFF00"/>
                </a:highlight>
              </a:rPr>
              <a:t>楽市スペースからの</a:t>
            </a:r>
            <a:r>
              <a:rPr lang="en-US" altLang="ja-JP" sz="1100" dirty="0">
                <a:highlight>
                  <a:srgbClr val="FFFF00"/>
                </a:highlight>
              </a:rPr>
              <a:t>API</a:t>
            </a:r>
            <a:r>
              <a:rPr lang="ja-JP" altLang="en-US" sz="1100" dirty="0">
                <a:highlight>
                  <a:srgbClr val="FFFF00"/>
                </a:highlight>
              </a:rPr>
              <a:t>による変更も含む</a:t>
            </a:r>
            <a:endParaRPr kumimoji="1" lang="en-US" altLang="ja-JP" sz="1100" dirty="0">
              <a:highlight>
                <a:srgbClr val="FFFF00"/>
              </a:highlight>
            </a:endParaRPr>
          </a:p>
        </p:txBody>
      </p:sp>
      <p:sp>
        <p:nvSpPr>
          <p:cNvPr id="8" name="テキスト ボックス 7">
            <a:extLst>
              <a:ext uri="{FF2B5EF4-FFF2-40B4-BE49-F238E27FC236}">
                <a16:creationId xmlns:a16="http://schemas.microsoft.com/office/drawing/2014/main" id="{52E9314B-DE31-541C-5352-A8F0F1F82044}"/>
              </a:ext>
            </a:extLst>
          </p:cNvPr>
          <p:cNvSpPr txBox="1"/>
          <p:nvPr/>
        </p:nvSpPr>
        <p:spPr>
          <a:xfrm>
            <a:off x="8366616" y="998184"/>
            <a:ext cx="1374094" cy="769441"/>
          </a:xfrm>
          <a:prstGeom prst="rect">
            <a:avLst/>
          </a:prstGeom>
          <a:noFill/>
        </p:spPr>
        <p:txBody>
          <a:bodyPr wrap="none" rtlCol="0">
            <a:spAutoFit/>
          </a:bodyPr>
          <a:lstStyle/>
          <a:p>
            <a:r>
              <a:rPr lang="ja-JP" altLang="en-US" sz="1100" dirty="0">
                <a:solidFill>
                  <a:srgbClr val="FF0000"/>
                </a:solidFill>
              </a:rPr>
              <a:t>＜項目変更＞</a:t>
            </a:r>
            <a:endParaRPr lang="en-US" altLang="ja-JP" sz="1100" dirty="0">
              <a:solidFill>
                <a:srgbClr val="FF0000"/>
              </a:solidFill>
            </a:endParaRPr>
          </a:p>
          <a:p>
            <a:r>
              <a:rPr lang="ja-JP" altLang="en-US" sz="1100" dirty="0">
                <a:solidFill>
                  <a:srgbClr val="FF0000"/>
                </a:solidFill>
              </a:rPr>
              <a:t>実施場所</a:t>
            </a:r>
            <a:r>
              <a:rPr lang="en-US" altLang="ja-JP" sz="1100" dirty="0">
                <a:solidFill>
                  <a:srgbClr val="FF0000"/>
                </a:solidFill>
              </a:rPr>
              <a:t>DB</a:t>
            </a:r>
            <a:r>
              <a:rPr lang="ja-JP" altLang="en-US" sz="1100" dirty="0">
                <a:solidFill>
                  <a:srgbClr val="FF0000"/>
                </a:solidFill>
              </a:rPr>
              <a:t>へ移管</a:t>
            </a:r>
            <a:endParaRPr lang="en-US" altLang="ja-JP" sz="1100" dirty="0">
              <a:solidFill>
                <a:srgbClr val="FF0000"/>
              </a:solidFill>
            </a:endParaRPr>
          </a:p>
          <a:p>
            <a:endParaRPr lang="en-US" altLang="ja-JP" sz="1100" dirty="0">
              <a:solidFill>
                <a:srgbClr val="FF0000"/>
              </a:solidFill>
            </a:endParaRPr>
          </a:p>
          <a:p>
            <a:r>
              <a:rPr lang="ja-JP" altLang="en-US" sz="1100" dirty="0">
                <a:solidFill>
                  <a:srgbClr val="FF0000"/>
                </a:solidFill>
              </a:rPr>
              <a:t>詳細画面と同じ</a:t>
            </a:r>
            <a:endParaRPr lang="en-US" altLang="ja-JP" sz="1100" dirty="0">
              <a:solidFill>
                <a:srgbClr val="FF0000"/>
              </a:solidFill>
            </a:endParaRPr>
          </a:p>
        </p:txBody>
      </p:sp>
      <p:cxnSp>
        <p:nvCxnSpPr>
          <p:cNvPr id="12" name="直線矢印コネクタ 11">
            <a:extLst>
              <a:ext uri="{FF2B5EF4-FFF2-40B4-BE49-F238E27FC236}">
                <a16:creationId xmlns:a16="http://schemas.microsoft.com/office/drawing/2014/main" id="{1CA827E1-00A2-C5DC-FBB7-816F36140125}"/>
              </a:ext>
            </a:extLst>
          </p:cNvPr>
          <p:cNvCxnSpPr>
            <a:cxnSpLocks/>
          </p:cNvCxnSpPr>
          <p:nvPr/>
        </p:nvCxnSpPr>
        <p:spPr>
          <a:xfrm flipH="1">
            <a:off x="1363806" y="621515"/>
            <a:ext cx="6656020" cy="13768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テキスト ボックス 15">
            <a:extLst>
              <a:ext uri="{FF2B5EF4-FFF2-40B4-BE49-F238E27FC236}">
                <a16:creationId xmlns:a16="http://schemas.microsoft.com/office/drawing/2014/main" id="{71B9D28C-F76F-2420-189C-6999344617B0}"/>
              </a:ext>
            </a:extLst>
          </p:cNvPr>
          <p:cNvSpPr txBox="1"/>
          <p:nvPr/>
        </p:nvSpPr>
        <p:spPr>
          <a:xfrm>
            <a:off x="8019826" y="497111"/>
            <a:ext cx="1482472" cy="261610"/>
          </a:xfrm>
          <a:prstGeom prst="rect">
            <a:avLst/>
          </a:prstGeom>
          <a:noFill/>
        </p:spPr>
        <p:txBody>
          <a:bodyPr wrap="square" rtlCol="0">
            <a:spAutoFit/>
          </a:bodyPr>
          <a:lstStyle/>
          <a:p>
            <a:r>
              <a:rPr lang="ja-JP" altLang="en-US" sz="1100" dirty="0"/>
              <a:t>独自</a:t>
            </a:r>
            <a:r>
              <a:rPr kumimoji="1" lang="ja-JP" altLang="en-US" sz="1100" dirty="0"/>
              <a:t>施設</a:t>
            </a:r>
            <a:r>
              <a:rPr kumimoji="1" lang="en-US" altLang="ja-JP" sz="1100" dirty="0"/>
              <a:t>ID</a:t>
            </a:r>
            <a:r>
              <a:rPr kumimoji="1" lang="ja-JP" altLang="en-US" sz="1100" dirty="0"/>
              <a:t>　へ変更</a:t>
            </a:r>
            <a:endParaRPr kumimoji="1" lang="en-US" altLang="ja-JP" sz="1100" dirty="0"/>
          </a:p>
        </p:txBody>
      </p:sp>
      <p:cxnSp>
        <p:nvCxnSpPr>
          <p:cNvPr id="19" name="直線矢印コネクタ 18">
            <a:extLst>
              <a:ext uri="{FF2B5EF4-FFF2-40B4-BE49-F238E27FC236}">
                <a16:creationId xmlns:a16="http://schemas.microsoft.com/office/drawing/2014/main" id="{7970ED04-0CA9-3F1D-B719-19ED823204A8}"/>
              </a:ext>
            </a:extLst>
          </p:cNvPr>
          <p:cNvCxnSpPr>
            <a:cxnSpLocks/>
          </p:cNvCxnSpPr>
          <p:nvPr/>
        </p:nvCxnSpPr>
        <p:spPr>
          <a:xfrm flipH="1">
            <a:off x="7017643" y="2037109"/>
            <a:ext cx="2452293" cy="6987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テキスト ボックス 27">
            <a:extLst>
              <a:ext uri="{FF2B5EF4-FFF2-40B4-BE49-F238E27FC236}">
                <a16:creationId xmlns:a16="http://schemas.microsoft.com/office/drawing/2014/main" id="{945496A1-C484-59DA-C262-6D8133E6EA81}"/>
              </a:ext>
            </a:extLst>
          </p:cNvPr>
          <p:cNvSpPr txBox="1"/>
          <p:nvPr/>
        </p:nvSpPr>
        <p:spPr>
          <a:xfrm>
            <a:off x="9376986" y="1921514"/>
            <a:ext cx="2063772" cy="261610"/>
          </a:xfrm>
          <a:prstGeom prst="rect">
            <a:avLst/>
          </a:prstGeom>
          <a:noFill/>
        </p:spPr>
        <p:txBody>
          <a:bodyPr wrap="square" rtlCol="0">
            <a:spAutoFit/>
          </a:bodyPr>
          <a:lstStyle/>
          <a:p>
            <a:r>
              <a:rPr lang="ja-JP" altLang="en-US" sz="1100" dirty="0">
                <a:solidFill>
                  <a:srgbClr val="FF0000"/>
                </a:solidFill>
              </a:rPr>
              <a:t>実施場所</a:t>
            </a:r>
            <a:r>
              <a:rPr lang="en-US" altLang="ja-JP" sz="1100" dirty="0">
                <a:solidFill>
                  <a:srgbClr val="FF0000"/>
                </a:solidFill>
              </a:rPr>
              <a:t>DB</a:t>
            </a:r>
            <a:r>
              <a:rPr lang="ja-JP" altLang="en-US" sz="1100" dirty="0">
                <a:solidFill>
                  <a:srgbClr val="FF0000"/>
                </a:solidFill>
              </a:rPr>
              <a:t>に同じく移管</a:t>
            </a:r>
            <a:endParaRPr kumimoji="1" lang="en-US" altLang="ja-JP" sz="1100" dirty="0">
              <a:solidFill>
                <a:srgbClr val="FF0000"/>
              </a:solidFill>
            </a:endParaRPr>
          </a:p>
        </p:txBody>
      </p:sp>
    </p:spTree>
    <p:extLst>
      <p:ext uri="{BB962C8B-B14F-4D97-AF65-F5344CB8AC3E}">
        <p14:creationId xmlns:p14="http://schemas.microsoft.com/office/powerpoint/2010/main" val="66648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12D32-0993-CEB4-1402-BF4CA593A13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CE5EE0-778E-7FDF-EB19-8A645F9FDD42}"/>
              </a:ext>
            </a:extLst>
          </p:cNvPr>
          <p:cNvSpPr txBox="1"/>
          <p:nvPr/>
        </p:nvSpPr>
        <p:spPr>
          <a:xfrm>
            <a:off x="575296" y="328552"/>
            <a:ext cx="1569660" cy="369332"/>
          </a:xfrm>
          <a:prstGeom prst="rect">
            <a:avLst/>
          </a:prstGeom>
          <a:noFill/>
        </p:spPr>
        <p:txBody>
          <a:bodyPr wrap="none" rtlCol="0">
            <a:spAutoFit/>
          </a:bodyPr>
          <a:lstStyle/>
          <a:p>
            <a:r>
              <a:rPr lang="ja-JP" altLang="en-US" dirty="0"/>
              <a:t>実施場所一覧</a:t>
            </a:r>
            <a:endParaRPr kumimoji="1" lang="ja-JP" altLang="en-US" dirty="0"/>
          </a:p>
        </p:txBody>
      </p:sp>
      <p:pic>
        <p:nvPicPr>
          <p:cNvPr id="6" name="図 5">
            <a:extLst>
              <a:ext uri="{FF2B5EF4-FFF2-40B4-BE49-F238E27FC236}">
                <a16:creationId xmlns:a16="http://schemas.microsoft.com/office/drawing/2014/main" id="{B00CF6F4-4305-B5F9-5122-A408B5932C11}"/>
              </a:ext>
            </a:extLst>
          </p:cNvPr>
          <p:cNvPicPr>
            <a:picLocks noChangeAspect="1"/>
          </p:cNvPicPr>
          <p:nvPr/>
        </p:nvPicPr>
        <p:blipFill>
          <a:blip r:embed="rId3"/>
          <a:stretch>
            <a:fillRect/>
          </a:stretch>
        </p:blipFill>
        <p:spPr>
          <a:xfrm>
            <a:off x="781484" y="767074"/>
            <a:ext cx="4565668" cy="3794416"/>
          </a:xfrm>
          <a:prstGeom prst="rect">
            <a:avLst/>
          </a:prstGeom>
        </p:spPr>
      </p:pic>
      <p:sp>
        <p:nvSpPr>
          <p:cNvPr id="9" name="正方形/長方形 8">
            <a:extLst>
              <a:ext uri="{FF2B5EF4-FFF2-40B4-BE49-F238E27FC236}">
                <a16:creationId xmlns:a16="http://schemas.microsoft.com/office/drawing/2014/main" id="{75928D88-62D6-8D4D-7271-5FCB6FFF4F44}"/>
              </a:ext>
            </a:extLst>
          </p:cNvPr>
          <p:cNvSpPr/>
          <p:nvPr/>
        </p:nvSpPr>
        <p:spPr>
          <a:xfrm>
            <a:off x="781484" y="767074"/>
            <a:ext cx="4565668" cy="4223525"/>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1618028D-615F-A326-5345-104EB03632CB}"/>
              </a:ext>
            </a:extLst>
          </p:cNvPr>
          <p:cNvPicPr>
            <a:picLocks noChangeAspect="1"/>
          </p:cNvPicPr>
          <p:nvPr/>
        </p:nvPicPr>
        <p:blipFill>
          <a:blip r:embed="rId4"/>
          <a:srcRect r="13812"/>
          <a:stretch/>
        </p:blipFill>
        <p:spPr>
          <a:xfrm>
            <a:off x="781484" y="4586246"/>
            <a:ext cx="4565668" cy="404353"/>
          </a:xfrm>
          <a:prstGeom prst="rect">
            <a:avLst/>
          </a:prstGeom>
        </p:spPr>
      </p:pic>
      <p:sp>
        <p:nvSpPr>
          <p:cNvPr id="39" name="正方形/長方形 38">
            <a:extLst>
              <a:ext uri="{FF2B5EF4-FFF2-40B4-BE49-F238E27FC236}">
                <a16:creationId xmlns:a16="http://schemas.microsoft.com/office/drawing/2014/main" id="{03477906-E7B9-8F50-80C9-EEC2117E6310}"/>
              </a:ext>
            </a:extLst>
          </p:cNvPr>
          <p:cNvSpPr/>
          <p:nvPr/>
        </p:nvSpPr>
        <p:spPr>
          <a:xfrm>
            <a:off x="1576141" y="2677333"/>
            <a:ext cx="1704270" cy="2934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2D41B6A-F949-496C-2386-33DA74D2FD9F}"/>
              </a:ext>
            </a:extLst>
          </p:cNvPr>
          <p:cNvSpPr txBox="1"/>
          <p:nvPr/>
        </p:nvSpPr>
        <p:spPr>
          <a:xfrm>
            <a:off x="2274231" y="382527"/>
            <a:ext cx="3252809" cy="261610"/>
          </a:xfrm>
          <a:prstGeom prst="rect">
            <a:avLst/>
          </a:prstGeom>
          <a:noFill/>
        </p:spPr>
        <p:txBody>
          <a:bodyPr wrap="square" rtlCol="0">
            <a:spAutoFit/>
          </a:bodyPr>
          <a:lstStyle/>
          <a:p>
            <a:r>
              <a:rPr lang="en-US" altLang="ja-JP" sz="1100" dirty="0"/>
              <a:t>※</a:t>
            </a:r>
            <a:r>
              <a:rPr lang="ja-JP" altLang="en-US" sz="1100" dirty="0"/>
              <a:t>実施場所は　実施場所</a:t>
            </a:r>
            <a:r>
              <a:rPr lang="en-US" altLang="ja-JP" sz="1100" dirty="0"/>
              <a:t>ID</a:t>
            </a:r>
            <a:r>
              <a:rPr lang="ja-JP" altLang="en-US" sz="1100" dirty="0"/>
              <a:t>で同期している</a:t>
            </a:r>
            <a:endParaRPr kumimoji="1" lang="en-US" altLang="ja-JP" sz="1100" dirty="0"/>
          </a:p>
        </p:txBody>
      </p:sp>
      <p:sp>
        <p:nvSpPr>
          <p:cNvPr id="3" name="テキスト ボックス 2">
            <a:extLst>
              <a:ext uri="{FF2B5EF4-FFF2-40B4-BE49-F238E27FC236}">
                <a16:creationId xmlns:a16="http://schemas.microsoft.com/office/drawing/2014/main" id="{405B2FA0-C597-6A63-3F21-4B9CCE325D60}"/>
              </a:ext>
            </a:extLst>
          </p:cNvPr>
          <p:cNvSpPr txBox="1"/>
          <p:nvPr/>
        </p:nvSpPr>
        <p:spPr>
          <a:xfrm>
            <a:off x="6419195" y="644137"/>
            <a:ext cx="1107996" cy="276999"/>
          </a:xfrm>
          <a:prstGeom prst="rect">
            <a:avLst/>
          </a:prstGeom>
          <a:noFill/>
        </p:spPr>
        <p:txBody>
          <a:bodyPr wrap="none" rtlCol="0">
            <a:spAutoFit/>
          </a:bodyPr>
          <a:lstStyle/>
          <a:p>
            <a:r>
              <a:rPr lang="ja-JP" altLang="en-US" sz="1200" dirty="0"/>
              <a:t>実施場所一覧</a:t>
            </a:r>
            <a:endParaRPr kumimoji="1" lang="ja-JP" altLang="en-US" sz="1200" dirty="0"/>
          </a:p>
        </p:txBody>
      </p:sp>
      <p:cxnSp>
        <p:nvCxnSpPr>
          <p:cNvPr id="5" name="直線矢印コネクタ 4">
            <a:extLst>
              <a:ext uri="{FF2B5EF4-FFF2-40B4-BE49-F238E27FC236}">
                <a16:creationId xmlns:a16="http://schemas.microsoft.com/office/drawing/2014/main" id="{C7672CAF-1515-991D-05F3-3231CE77E600}"/>
              </a:ext>
            </a:extLst>
          </p:cNvPr>
          <p:cNvCxnSpPr>
            <a:cxnSpLocks/>
            <a:stCxn id="3" idx="1"/>
          </p:cNvCxnSpPr>
          <p:nvPr/>
        </p:nvCxnSpPr>
        <p:spPr>
          <a:xfrm flipH="1">
            <a:off x="3280411" y="782637"/>
            <a:ext cx="3138784" cy="9607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直線矢印コネクタ 6">
            <a:extLst>
              <a:ext uri="{FF2B5EF4-FFF2-40B4-BE49-F238E27FC236}">
                <a16:creationId xmlns:a16="http://schemas.microsoft.com/office/drawing/2014/main" id="{FBC5956B-265E-A6E6-3EF5-6A855C06E360}"/>
              </a:ext>
            </a:extLst>
          </p:cNvPr>
          <p:cNvCxnSpPr>
            <a:cxnSpLocks/>
          </p:cNvCxnSpPr>
          <p:nvPr/>
        </p:nvCxnSpPr>
        <p:spPr>
          <a:xfrm flipH="1">
            <a:off x="3241739" y="2271754"/>
            <a:ext cx="3177456" cy="5090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2AA4E199-32E2-4209-84B7-636DA394B817}"/>
              </a:ext>
            </a:extLst>
          </p:cNvPr>
          <p:cNvCxnSpPr>
            <a:cxnSpLocks/>
          </p:cNvCxnSpPr>
          <p:nvPr/>
        </p:nvCxnSpPr>
        <p:spPr>
          <a:xfrm flipH="1">
            <a:off x="1847972" y="1467672"/>
            <a:ext cx="3679068" cy="681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C0808E42-D2AE-AC97-34A2-846A95B4E104}"/>
              </a:ext>
            </a:extLst>
          </p:cNvPr>
          <p:cNvSpPr txBox="1"/>
          <p:nvPr/>
        </p:nvSpPr>
        <p:spPr>
          <a:xfrm>
            <a:off x="5628810" y="1273279"/>
            <a:ext cx="1422184" cy="276999"/>
          </a:xfrm>
          <a:prstGeom prst="rect">
            <a:avLst/>
          </a:prstGeom>
          <a:noFill/>
        </p:spPr>
        <p:txBody>
          <a:bodyPr wrap="none" rtlCol="0">
            <a:spAutoFit/>
          </a:bodyPr>
          <a:lstStyle/>
          <a:p>
            <a:r>
              <a:rPr lang="ja-JP" altLang="en-US" sz="1200" dirty="0"/>
              <a:t>実施場所</a:t>
            </a:r>
            <a:r>
              <a:rPr lang="en-US" altLang="ja-JP" sz="1200" dirty="0"/>
              <a:t>ID</a:t>
            </a:r>
            <a:r>
              <a:rPr lang="ja-JP" altLang="en-US" sz="1200" dirty="0"/>
              <a:t>に変更</a:t>
            </a:r>
            <a:endParaRPr kumimoji="1" lang="ja-JP" altLang="en-US" sz="1200" dirty="0"/>
          </a:p>
        </p:txBody>
      </p:sp>
      <p:sp>
        <p:nvSpPr>
          <p:cNvPr id="14" name="テキスト ボックス 13">
            <a:extLst>
              <a:ext uri="{FF2B5EF4-FFF2-40B4-BE49-F238E27FC236}">
                <a16:creationId xmlns:a16="http://schemas.microsoft.com/office/drawing/2014/main" id="{D01B73FD-0015-CCCE-3647-F6CE362EB717}"/>
              </a:ext>
            </a:extLst>
          </p:cNvPr>
          <p:cNvSpPr txBox="1"/>
          <p:nvPr/>
        </p:nvSpPr>
        <p:spPr>
          <a:xfrm>
            <a:off x="6458112" y="2140532"/>
            <a:ext cx="3228769" cy="600164"/>
          </a:xfrm>
          <a:prstGeom prst="rect">
            <a:avLst/>
          </a:prstGeom>
          <a:noFill/>
        </p:spPr>
        <p:txBody>
          <a:bodyPr wrap="none" rtlCol="0">
            <a:spAutoFit/>
          </a:bodyPr>
          <a:lstStyle/>
          <a:p>
            <a:r>
              <a:rPr kumimoji="1" lang="en-US" altLang="ja-JP" sz="1100" dirty="0"/>
              <a:t>CSV</a:t>
            </a:r>
            <a:r>
              <a:rPr kumimoji="1" lang="ja-JP" altLang="en-US" sz="1100" dirty="0"/>
              <a:t>機能　</a:t>
            </a:r>
            <a:r>
              <a:rPr lang="ja-JP" altLang="en-US" sz="1100" dirty="0"/>
              <a:t>施設</a:t>
            </a:r>
            <a:r>
              <a:rPr lang="en-US" altLang="ja-JP" sz="1100" dirty="0"/>
              <a:t>ID/</a:t>
            </a:r>
            <a:r>
              <a:rPr lang="ja-JP" altLang="en-US" sz="1100" dirty="0"/>
              <a:t>独自施設</a:t>
            </a:r>
            <a:r>
              <a:rPr lang="en-US" altLang="ja-JP" sz="1100" dirty="0"/>
              <a:t>ID</a:t>
            </a:r>
            <a:r>
              <a:rPr lang="ja-JP" altLang="en-US" sz="1100" dirty="0"/>
              <a:t>　独自実施場所</a:t>
            </a:r>
            <a:r>
              <a:rPr lang="en-US" altLang="ja-JP" sz="1100" dirty="0"/>
              <a:t>ID</a:t>
            </a:r>
          </a:p>
          <a:p>
            <a:r>
              <a:rPr lang="ja-JP" altLang="en-US" sz="1100" dirty="0"/>
              <a:t>　　　　　</a:t>
            </a:r>
            <a:r>
              <a:rPr lang="en-US" altLang="ja-JP" sz="1100" dirty="0"/>
              <a:t>/</a:t>
            </a:r>
            <a:r>
              <a:rPr lang="ja-JP" altLang="en-US" sz="1100" dirty="0"/>
              <a:t>施設名</a:t>
            </a:r>
            <a:r>
              <a:rPr lang="en-US" altLang="ja-JP" sz="1100" dirty="0"/>
              <a:t>/</a:t>
            </a:r>
            <a:r>
              <a:rPr lang="ja-JP" altLang="en-US" sz="1100" dirty="0"/>
              <a:t>実施場所名　</a:t>
            </a:r>
            <a:endParaRPr lang="en-US" altLang="ja-JP" sz="1100" dirty="0"/>
          </a:p>
          <a:p>
            <a:r>
              <a:rPr kumimoji="1" lang="ja-JP" altLang="en-US" sz="1100" dirty="0"/>
              <a:t>　　　　　変更　有効・無効の項目追加</a:t>
            </a:r>
            <a:endParaRPr kumimoji="1" lang="en-US" altLang="ja-JP" sz="1100" dirty="0"/>
          </a:p>
        </p:txBody>
      </p:sp>
      <p:cxnSp>
        <p:nvCxnSpPr>
          <p:cNvPr id="8" name="直線矢印コネクタ 7">
            <a:extLst>
              <a:ext uri="{FF2B5EF4-FFF2-40B4-BE49-F238E27FC236}">
                <a16:creationId xmlns:a16="http://schemas.microsoft.com/office/drawing/2014/main" id="{2CD02E5B-F54C-95F5-DB63-B830510F096F}"/>
              </a:ext>
            </a:extLst>
          </p:cNvPr>
          <p:cNvCxnSpPr>
            <a:cxnSpLocks/>
          </p:cNvCxnSpPr>
          <p:nvPr/>
        </p:nvCxnSpPr>
        <p:spPr>
          <a:xfrm flipH="1">
            <a:off x="2274231" y="1812532"/>
            <a:ext cx="3524141" cy="3610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テキスト ボックス 15">
            <a:extLst>
              <a:ext uri="{FF2B5EF4-FFF2-40B4-BE49-F238E27FC236}">
                <a16:creationId xmlns:a16="http://schemas.microsoft.com/office/drawing/2014/main" id="{0EB01840-B959-E212-6F1E-A15CAE5B2B28}"/>
              </a:ext>
            </a:extLst>
          </p:cNvPr>
          <p:cNvSpPr txBox="1"/>
          <p:nvPr/>
        </p:nvSpPr>
        <p:spPr>
          <a:xfrm>
            <a:off x="5773411" y="1673192"/>
            <a:ext cx="5597422" cy="261610"/>
          </a:xfrm>
          <a:prstGeom prst="rect">
            <a:avLst/>
          </a:prstGeom>
          <a:noFill/>
        </p:spPr>
        <p:txBody>
          <a:bodyPr wrap="square" rtlCol="0">
            <a:spAutoFit/>
          </a:bodyPr>
          <a:lstStyle/>
          <a:p>
            <a:r>
              <a:rPr lang="ja-JP" altLang="en-US" sz="1100" dirty="0">
                <a:solidFill>
                  <a:srgbClr val="FF0000"/>
                </a:solidFill>
              </a:rPr>
              <a:t>独自施設</a:t>
            </a:r>
            <a:r>
              <a:rPr lang="en-US" altLang="ja-JP" sz="1100" dirty="0">
                <a:solidFill>
                  <a:srgbClr val="FF0000"/>
                </a:solidFill>
              </a:rPr>
              <a:t>ID</a:t>
            </a:r>
            <a:r>
              <a:rPr lang="ja-JP" altLang="en-US" sz="1100" dirty="0">
                <a:solidFill>
                  <a:srgbClr val="FF0000"/>
                </a:solidFill>
              </a:rPr>
              <a:t>・独自実施場所</a:t>
            </a:r>
            <a:r>
              <a:rPr lang="en-US" altLang="ja-JP" sz="1100" dirty="0">
                <a:solidFill>
                  <a:srgbClr val="FF0000"/>
                </a:solidFill>
              </a:rPr>
              <a:t>ID</a:t>
            </a:r>
            <a:r>
              <a:rPr lang="ja-JP" altLang="en-US" sz="1100" dirty="0">
                <a:solidFill>
                  <a:srgbClr val="FF0000"/>
                </a:solidFill>
              </a:rPr>
              <a:t>　追加</a:t>
            </a:r>
            <a:endParaRPr kumimoji="1" lang="en-US" altLang="ja-JP" sz="1100" dirty="0">
              <a:solidFill>
                <a:srgbClr val="FF0000"/>
              </a:solidFill>
            </a:endParaRPr>
          </a:p>
        </p:txBody>
      </p:sp>
      <p:cxnSp>
        <p:nvCxnSpPr>
          <p:cNvPr id="18" name="直線矢印コネクタ 17">
            <a:extLst>
              <a:ext uri="{FF2B5EF4-FFF2-40B4-BE49-F238E27FC236}">
                <a16:creationId xmlns:a16="http://schemas.microsoft.com/office/drawing/2014/main" id="{AACC2D3F-A179-D325-FD01-E1D0915C4066}"/>
              </a:ext>
            </a:extLst>
          </p:cNvPr>
          <p:cNvCxnSpPr>
            <a:cxnSpLocks/>
          </p:cNvCxnSpPr>
          <p:nvPr/>
        </p:nvCxnSpPr>
        <p:spPr>
          <a:xfrm flipH="1" flipV="1">
            <a:off x="2144956" y="3133368"/>
            <a:ext cx="3951044" cy="11488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938E9A87-5C2A-D4F8-5648-4DDD62ACA3EA}"/>
              </a:ext>
            </a:extLst>
          </p:cNvPr>
          <p:cNvSpPr txBox="1"/>
          <p:nvPr/>
        </p:nvSpPr>
        <p:spPr>
          <a:xfrm>
            <a:off x="6218922" y="3816805"/>
            <a:ext cx="2510081" cy="600164"/>
          </a:xfrm>
          <a:prstGeom prst="rect">
            <a:avLst/>
          </a:prstGeom>
          <a:noFill/>
        </p:spPr>
        <p:txBody>
          <a:bodyPr wrap="square" rtlCol="0">
            <a:spAutoFit/>
          </a:bodyPr>
          <a:lstStyle/>
          <a:p>
            <a:r>
              <a:rPr lang="ja-JP" altLang="en-US" sz="1100" dirty="0">
                <a:solidFill>
                  <a:srgbClr val="FF0000"/>
                </a:solidFill>
              </a:rPr>
              <a:t>変更</a:t>
            </a:r>
            <a:endParaRPr lang="en-US" altLang="ja-JP" sz="1100" dirty="0">
              <a:solidFill>
                <a:srgbClr val="FF0000"/>
              </a:solidFill>
            </a:endParaRPr>
          </a:p>
          <a:p>
            <a:r>
              <a:rPr lang="ja-JP" altLang="en-US" sz="1100" dirty="0">
                <a:solidFill>
                  <a:srgbClr val="FF0000"/>
                </a:solidFill>
              </a:rPr>
              <a:t>施設</a:t>
            </a:r>
            <a:r>
              <a:rPr lang="en-US" altLang="ja-JP" sz="1100" dirty="0">
                <a:solidFill>
                  <a:srgbClr val="FF0000"/>
                </a:solidFill>
              </a:rPr>
              <a:t>ID/</a:t>
            </a:r>
            <a:r>
              <a:rPr lang="ja-JP" altLang="en-US" sz="1100" dirty="0">
                <a:solidFill>
                  <a:srgbClr val="FF0000"/>
                </a:solidFill>
              </a:rPr>
              <a:t>独自施設</a:t>
            </a:r>
            <a:r>
              <a:rPr lang="en-US" altLang="ja-JP" sz="1100" dirty="0">
                <a:solidFill>
                  <a:srgbClr val="FF0000"/>
                </a:solidFill>
              </a:rPr>
              <a:t>ID/</a:t>
            </a:r>
            <a:r>
              <a:rPr lang="ja-JP" altLang="en-US" sz="1100" dirty="0">
                <a:solidFill>
                  <a:srgbClr val="FF0000"/>
                </a:solidFill>
              </a:rPr>
              <a:t>独自実施場所</a:t>
            </a:r>
            <a:r>
              <a:rPr lang="en-US" altLang="ja-JP" sz="1100" dirty="0">
                <a:solidFill>
                  <a:srgbClr val="FF0000"/>
                </a:solidFill>
              </a:rPr>
              <a:t>ID/</a:t>
            </a:r>
            <a:r>
              <a:rPr lang="ja-JP" altLang="en-US" sz="1100" dirty="0">
                <a:solidFill>
                  <a:srgbClr val="FF0000"/>
                </a:solidFill>
              </a:rPr>
              <a:t>実施場所</a:t>
            </a:r>
            <a:r>
              <a:rPr lang="en-US" altLang="ja-JP" sz="1100" dirty="0">
                <a:solidFill>
                  <a:srgbClr val="FF0000"/>
                </a:solidFill>
              </a:rPr>
              <a:t>ID/</a:t>
            </a:r>
            <a:r>
              <a:rPr lang="ja-JP" altLang="en-US" sz="1100" dirty="0">
                <a:solidFill>
                  <a:srgbClr val="FF0000"/>
                </a:solidFill>
              </a:rPr>
              <a:t>施設名</a:t>
            </a:r>
            <a:r>
              <a:rPr lang="en-US" altLang="ja-JP" sz="1100" dirty="0">
                <a:solidFill>
                  <a:srgbClr val="FF0000"/>
                </a:solidFill>
              </a:rPr>
              <a:t>/</a:t>
            </a:r>
            <a:r>
              <a:rPr lang="ja-JP" altLang="en-US" sz="1100" dirty="0">
                <a:solidFill>
                  <a:srgbClr val="FF0000"/>
                </a:solidFill>
              </a:rPr>
              <a:t>実施場所名　</a:t>
            </a:r>
            <a:endParaRPr kumimoji="1" lang="en-US" altLang="ja-JP" sz="1100" dirty="0">
              <a:solidFill>
                <a:srgbClr val="FF0000"/>
              </a:solidFill>
            </a:endParaRPr>
          </a:p>
        </p:txBody>
      </p:sp>
    </p:spTree>
    <p:extLst>
      <p:ext uri="{BB962C8B-B14F-4D97-AF65-F5344CB8AC3E}">
        <p14:creationId xmlns:p14="http://schemas.microsoft.com/office/powerpoint/2010/main" val="415049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21CA-213A-6A81-1BCB-2E49C3F7CDD3}"/>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17CA9FC-18F3-D887-9BD3-B7DEF64F55F9}"/>
              </a:ext>
            </a:extLst>
          </p:cNvPr>
          <p:cNvSpPr txBox="1"/>
          <p:nvPr/>
        </p:nvSpPr>
        <p:spPr>
          <a:xfrm>
            <a:off x="575296" y="328552"/>
            <a:ext cx="1569660" cy="369332"/>
          </a:xfrm>
          <a:prstGeom prst="rect">
            <a:avLst/>
          </a:prstGeom>
          <a:noFill/>
        </p:spPr>
        <p:txBody>
          <a:bodyPr wrap="none" rtlCol="0">
            <a:spAutoFit/>
          </a:bodyPr>
          <a:lstStyle/>
          <a:p>
            <a:r>
              <a:rPr lang="ja-JP" altLang="en-US" dirty="0"/>
              <a:t>実施場所詳細</a:t>
            </a:r>
            <a:endParaRPr kumimoji="1" lang="ja-JP" altLang="en-US" dirty="0"/>
          </a:p>
        </p:txBody>
      </p:sp>
      <p:sp>
        <p:nvSpPr>
          <p:cNvPr id="7" name="正方形/長方形 6">
            <a:extLst>
              <a:ext uri="{FF2B5EF4-FFF2-40B4-BE49-F238E27FC236}">
                <a16:creationId xmlns:a16="http://schemas.microsoft.com/office/drawing/2014/main" id="{3A179F82-C5E8-A15B-81D5-7781A77D1D82}"/>
              </a:ext>
            </a:extLst>
          </p:cNvPr>
          <p:cNvSpPr/>
          <p:nvPr/>
        </p:nvSpPr>
        <p:spPr>
          <a:xfrm>
            <a:off x="781484" y="767074"/>
            <a:ext cx="3738221" cy="6060341"/>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A8392843-1915-308D-AFAE-956FE8E8D7FB}"/>
              </a:ext>
            </a:extLst>
          </p:cNvPr>
          <p:cNvPicPr>
            <a:picLocks noChangeAspect="1"/>
          </p:cNvPicPr>
          <p:nvPr/>
        </p:nvPicPr>
        <p:blipFill>
          <a:blip r:embed="rId2"/>
          <a:srcRect r="13812"/>
          <a:stretch/>
        </p:blipFill>
        <p:spPr>
          <a:xfrm>
            <a:off x="781484" y="6492469"/>
            <a:ext cx="3781973" cy="334946"/>
          </a:xfrm>
          <a:prstGeom prst="rect">
            <a:avLst/>
          </a:prstGeom>
        </p:spPr>
      </p:pic>
      <p:sp>
        <p:nvSpPr>
          <p:cNvPr id="18" name="テキスト ボックス 17">
            <a:extLst>
              <a:ext uri="{FF2B5EF4-FFF2-40B4-BE49-F238E27FC236}">
                <a16:creationId xmlns:a16="http://schemas.microsoft.com/office/drawing/2014/main" id="{B06C19A5-6152-A695-6891-F39C5E69D5A4}"/>
              </a:ext>
            </a:extLst>
          </p:cNvPr>
          <p:cNvSpPr txBox="1"/>
          <p:nvPr/>
        </p:nvSpPr>
        <p:spPr>
          <a:xfrm>
            <a:off x="4847739" y="3453537"/>
            <a:ext cx="2286203" cy="307777"/>
          </a:xfrm>
          <a:prstGeom prst="rect">
            <a:avLst/>
          </a:prstGeom>
          <a:noFill/>
        </p:spPr>
        <p:txBody>
          <a:bodyPr wrap="none" rtlCol="0">
            <a:spAutoFit/>
          </a:bodyPr>
          <a:lstStyle/>
          <a:p>
            <a:r>
              <a:rPr kumimoji="1" lang="ja-JP" altLang="en-US" sz="1400" b="1" dirty="0">
                <a:solidFill>
                  <a:srgbClr val="FF0000"/>
                </a:solidFill>
              </a:rPr>
              <a:t>楽市システムとの</a:t>
            </a:r>
            <a:r>
              <a:rPr kumimoji="1" lang="en-US" altLang="ja-JP" sz="1400" b="1" dirty="0">
                <a:solidFill>
                  <a:srgbClr val="FF0000"/>
                </a:solidFill>
              </a:rPr>
              <a:t>API</a:t>
            </a:r>
            <a:r>
              <a:rPr lang="ja-JP" altLang="en-US" sz="1400" b="1" dirty="0">
                <a:solidFill>
                  <a:srgbClr val="FF0000"/>
                </a:solidFill>
              </a:rPr>
              <a:t>連携</a:t>
            </a:r>
            <a:endParaRPr kumimoji="1" lang="ja-JP" altLang="en-US" sz="1400" b="1" dirty="0">
              <a:solidFill>
                <a:srgbClr val="FF0000"/>
              </a:solidFill>
            </a:endParaRPr>
          </a:p>
        </p:txBody>
      </p:sp>
      <p:pic>
        <p:nvPicPr>
          <p:cNvPr id="3" name="図 2">
            <a:extLst>
              <a:ext uri="{FF2B5EF4-FFF2-40B4-BE49-F238E27FC236}">
                <a16:creationId xmlns:a16="http://schemas.microsoft.com/office/drawing/2014/main" id="{451DA4DD-E862-192D-62FF-2F3991314DDF}"/>
              </a:ext>
            </a:extLst>
          </p:cNvPr>
          <p:cNvPicPr>
            <a:picLocks noChangeAspect="1"/>
          </p:cNvPicPr>
          <p:nvPr/>
        </p:nvPicPr>
        <p:blipFill>
          <a:blip r:embed="rId3"/>
          <a:stretch>
            <a:fillRect/>
          </a:stretch>
        </p:blipFill>
        <p:spPr>
          <a:xfrm>
            <a:off x="793341" y="723536"/>
            <a:ext cx="3500753" cy="2137910"/>
          </a:xfrm>
          <a:prstGeom prst="rect">
            <a:avLst/>
          </a:prstGeom>
        </p:spPr>
      </p:pic>
      <p:pic>
        <p:nvPicPr>
          <p:cNvPr id="6" name="図 5">
            <a:extLst>
              <a:ext uri="{FF2B5EF4-FFF2-40B4-BE49-F238E27FC236}">
                <a16:creationId xmlns:a16="http://schemas.microsoft.com/office/drawing/2014/main" id="{612623C8-7566-D930-DB04-B5648B6E9A05}"/>
              </a:ext>
            </a:extLst>
          </p:cNvPr>
          <p:cNvPicPr>
            <a:picLocks noChangeAspect="1"/>
          </p:cNvPicPr>
          <p:nvPr/>
        </p:nvPicPr>
        <p:blipFill>
          <a:blip r:embed="rId4"/>
          <a:stretch>
            <a:fillRect/>
          </a:stretch>
        </p:blipFill>
        <p:spPr>
          <a:xfrm>
            <a:off x="963344" y="2989913"/>
            <a:ext cx="3330750" cy="2933984"/>
          </a:xfrm>
          <a:prstGeom prst="rect">
            <a:avLst/>
          </a:prstGeom>
        </p:spPr>
      </p:pic>
      <p:pic>
        <p:nvPicPr>
          <p:cNvPr id="13" name="図 12">
            <a:extLst>
              <a:ext uri="{FF2B5EF4-FFF2-40B4-BE49-F238E27FC236}">
                <a16:creationId xmlns:a16="http://schemas.microsoft.com/office/drawing/2014/main" id="{921F770E-4981-C0CF-0DAF-178B13057F10}"/>
              </a:ext>
            </a:extLst>
          </p:cNvPr>
          <p:cNvPicPr>
            <a:picLocks noChangeAspect="1"/>
          </p:cNvPicPr>
          <p:nvPr/>
        </p:nvPicPr>
        <p:blipFill>
          <a:blip r:embed="rId5"/>
          <a:stretch>
            <a:fillRect/>
          </a:stretch>
        </p:blipFill>
        <p:spPr>
          <a:xfrm>
            <a:off x="2046042" y="6030433"/>
            <a:ext cx="1165354" cy="264379"/>
          </a:xfrm>
          <a:prstGeom prst="rect">
            <a:avLst/>
          </a:prstGeom>
        </p:spPr>
      </p:pic>
      <p:cxnSp>
        <p:nvCxnSpPr>
          <p:cNvPr id="9" name="直線矢印コネクタ 8">
            <a:extLst>
              <a:ext uri="{FF2B5EF4-FFF2-40B4-BE49-F238E27FC236}">
                <a16:creationId xmlns:a16="http://schemas.microsoft.com/office/drawing/2014/main" id="{E73A715A-8F95-A76F-7F00-1147A17256D6}"/>
              </a:ext>
            </a:extLst>
          </p:cNvPr>
          <p:cNvCxnSpPr>
            <a:cxnSpLocks/>
          </p:cNvCxnSpPr>
          <p:nvPr/>
        </p:nvCxnSpPr>
        <p:spPr>
          <a:xfrm flipH="1">
            <a:off x="2947159" y="890071"/>
            <a:ext cx="2588668" cy="12213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3" name="図 22">
            <a:extLst>
              <a:ext uri="{FF2B5EF4-FFF2-40B4-BE49-F238E27FC236}">
                <a16:creationId xmlns:a16="http://schemas.microsoft.com/office/drawing/2014/main" id="{B1E11D60-6775-95FE-8A06-B528174CB03A}"/>
              </a:ext>
            </a:extLst>
          </p:cNvPr>
          <p:cNvPicPr>
            <a:picLocks noChangeAspect="1"/>
          </p:cNvPicPr>
          <p:nvPr/>
        </p:nvPicPr>
        <p:blipFill>
          <a:blip r:embed="rId6"/>
          <a:stretch>
            <a:fillRect/>
          </a:stretch>
        </p:blipFill>
        <p:spPr>
          <a:xfrm>
            <a:off x="5634443" y="558128"/>
            <a:ext cx="1890822" cy="2597546"/>
          </a:xfrm>
          <a:prstGeom prst="rect">
            <a:avLst/>
          </a:prstGeom>
        </p:spPr>
      </p:pic>
      <p:sp>
        <p:nvSpPr>
          <p:cNvPr id="24" name="テキスト ボックス 23">
            <a:extLst>
              <a:ext uri="{FF2B5EF4-FFF2-40B4-BE49-F238E27FC236}">
                <a16:creationId xmlns:a16="http://schemas.microsoft.com/office/drawing/2014/main" id="{5CD3D3C9-AEC3-EAAF-098E-CA4D4009A28D}"/>
              </a:ext>
            </a:extLst>
          </p:cNvPr>
          <p:cNvSpPr txBox="1"/>
          <p:nvPr/>
        </p:nvSpPr>
        <p:spPr>
          <a:xfrm>
            <a:off x="5634443" y="328552"/>
            <a:ext cx="1454244" cy="261610"/>
          </a:xfrm>
          <a:prstGeom prst="rect">
            <a:avLst/>
          </a:prstGeom>
          <a:noFill/>
        </p:spPr>
        <p:txBody>
          <a:bodyPr wrap="none" rtlCol="0">
            <a:spAutoFit/>
          </a:bodyPr>
          <a:lstStyle/>
          <a:p>
            <a:r>
              <a:rPr kumimoji="1" lang="ja-JP" altLang="en-US" sz="1100" dirty="0"/>
              <a:t>実施場所カレンダー</a:t>
            </a:r>
            <a:endParaRPr kumimoji="1" lang="en-US" altLang="ja-JP" sz="1100" dirty="0"/>
          </a:p>
        </p:txBody>
      </p:sp>
      <p:sp>
        <p:nvSpPr>
          <p:cNvPr id="25" name="テキスト ボックス 24">
            <a:extLst>
              <a:ext uri="{FF2B5EF4-FFF2-40B4-BE49-F238E27FC236}">
                <a16:creationId xmlns:a16="http://schemas.microsoft.com/office/drawing/2014/main" id="{E625CF30-848F-3CC9-B09C-F7D9FD78C25E}"/>
              </a:ext>
            </a:extLst>
          </p:cNvPr>
          <p:cNvSpPr txBox="1"/>
          <p:nvPr/>
        </p:nvSpPr>
        <p:spPr>
          <a:xfrm>
            <a:off x="5136922" y="4725969"/>
            <a:ext cx="5404043" cy="430887"/>
          </a:xfrm>
          <a:prstGeom prst="rect">
            <a:avLst/>
          </a:prstGeom>
          <a:noFill/>
        </p:spPr>
        <p:txBody>
          <a:bodyPr wrap="none" rtlCol="0">
            <a:spAutoFit/>
          </a:bodyPr>
          <a:lstStyle/>
          <a:p>
            <a:r>
              <a:rPr kumimoji="1" lang="ja-JP" altLang="en-US" sz="1100" dirty="0"/>
              <a:t>　　　　　　　　</a:t>
            </a:r>
            <a:r>
              <a:rPr kumimoji="1" lang="ja-JP" altLang="en-US" sz="1100" b="1" dirty="0"/>
              <a:t>（</a:t>
            </a:r>
            <a:r>
              <a:rPr kumimoji="1" lang="en-US" altLang="ja-JP" sz="1100" b="1" dirty="0"/>
              <a:t>G</a:t>
            </a:r>
            <a:r>
              <a:rPr kumimoji="1" lang="ja-JP" altLang="en-US" sz="1100" b="1" dirty="0"/>
              <a:t>Ｅ</a:t>
            </a:r>
            <a:r>
              <a:rPr kumimoji="1" lang="en-US" altLang="ja-JP" sz="1100" b="1" dirty="0"/>
              <a:t>T</a:t>
            </a:r>
            <a:r>
              <a:rPr kumimoji="1" lang="ja-JP" altLang="en-US" sz="1100" b="1" dirty="0"/>
              <a:t>）</a:t>
            </a:r>
            <a:endParaRPr kumimoji="1" lang="en-US" altLang="ja-JP" sz="1100" b="1" dirty="0"/>
          </a:p>
          <a:p>
            <a:r>
              <a:rPr kumimoji="1" lang="ja-JP" altLang="en-US" sz="1100" dirty="0"/>
              <a:t>　楽市システムにて対象施設へ申込登録　→　対象施設カレンダー　「</a:t>
            </a:r>
            <a:r>
              <a:rPr lang="ja-JP" altLang="en-US" sz="1100" dirty="0"/>
              <a:t>△</a:t>
            </a:r>
            <a:r>
              <a:rPr kumimoji="1" lang="ja-JP" altLang="en-US" sz="1100" dirty="0"/>
              <a:t>」を登録</a:t>
            </a:r>
            <a:endParaRPr kumimoji="1" lang="en-US" altLang="ja-JP" sz="1100" dirty="0"/>
          </a:p>
        </p:txBody>
      </p:sp>
      <p:sp>
        <p:nvSpPr>
          <p:cNvPr id="26" name="テキスト ボックス 25">
            <a:extLst>
              <a:ext uri="{FF2B5EF4-FFF2-40B4-BE49-F238E27FC236}">
                <a16:creationId xmlns:a16="http://schemas.microsoft.com/office/drawing/2014/main" id="{169FB497-49E1-ECD6-0C2A-78591CA7F4D5}"/>
              </a:ext>
            </a:extLst>
          </p:cNvPr>
          <p:cNvSpPr txBox="1"/>
          <p:nvPr/>
        </p:nvSpPr>
        <p:spPr>
          <a:xfrm>
            <a:off x="5081387" y="3774282"/>
            <a:ext cx="5341527" cy="938719"/>
          </a:xfrm>
          <a:prstGeom prst="rect">
            <a:avLst/>
          </a:prstGeom>
          <a:noFill/>
        </p:spPr>
        <p:txBody>
          <a:bodyPr wrap="none" rtlCol="0">
            <a:spAutoFit/>
          </a:bodyPr>
          <a:lstStyle/>
          <a:p>
            <a:r>
              <a:rPr kumimoji="1" lang="ja-JP" altLang="en-US" sz="1100" b="1" dirty="0"/>
              <a:t>施設カレンダー　（</a:t>
            </a:r>
            <a:r>
              <a:rPr kumimoji="1" lang="en-US" altLang="ja-JP" sz="1100" b="1" dirty="0"/>
              <a:t>POST</a:t>
            </a:r>
            <a:r>
              <a:rPr kumimoji="1" lang="ja-JP" altLang="en-US" sz="1100" b="1" dirty="0"/>
              <a:t>）</a:t>
            </a:r>
            <a:endParaRPr kumimoji="1" lang="en-US" altLang="ja-JP" sz="1100" b="1" dirty="0"/>
          </a:p>
          <a:p>
            <a:r>
              <a:rPr kumimoji="1" lang="ja-JP" altLang="en-US" sz="1100" dirty="0"/>
              <a:t>　・「〇」を登録　→　楽市システム内　対象施設カレンダー　「</a:t>
            </a:r>
            <a:r>
              <a:rPr kumimoji="1" lang="en-US" altLang="ja-JP" sz="1100" dirty="0"/>
              <a:t>×</a:t>
            </a:r>
            <a:r>
              <a:rPr kumimoji="1" lang="ja-JP" altLang="en-US" sz="1100" dirty="0"/>
              <a:t>」を登録</a:t>
            </a:r>
            <a:endParaRPr kumimoji="1" lang="en-US" altLang="ja-JP" sz="1100" dirty="0"/>
          </a:p>
          <a:p>
            <a:r>
              <a:rPr lang="ja-JP" altLang="en-US" sz="1100" dirty="0"/>
              <a:t>　・「ー」を登録　→　</a:t>
            </a:r>
            <a:r>
              <a:rPr kumimoji="1" lang="ja-JP" altLang="en-US" sz="1100" dirty="0"/>
              <a:t>楽市システム内　対象施設カレンダー　「</a:t>
            </a:r>
            <a:r>
              <a:rPr lang="ja-JP" altLang="en-US" sz="1100" dirty="0"/>
              <a:t>ー</a:t>
            </a:r>
            <a:r>
              <a:rPr kumimoji="1" lang="ja-JP" altLang="en-US" sz="1100" dirty="0"/>
              <a:t>」を登録</a:t>
            </a:r>
            <a:endParaRPr kumimoji="1" lang="en-US" altLang="ja-JP" sz="1100" dirty="0"/>
          </a:p>
          <a:p>
            <a:r>
              <a:rPr lang="ja-JP" altLang="en-US" sz="1100" dirty="0"/>
              <a:t>　・日付に金額を登録・更新　→　</a:t>
            </a:r>
            <a:r>
              <a:rPr kumimoji="1" lang="ja-JP" altLang="en-US" sz="1100" dirty="0"/>
              <a:t>楽市システム内　対象施設　原価を更新</a:t>
            </a:r>
            <a:endParaRPr kumimoji="1" lang="en-US" altLang="ja-JP" sz="1100" dirty="0"/>
          </a:p>
          <a:p>
            <a:r>
              <a:rPr lang="ja-JP" altLang="en-US" sz="1100" dirty="0"/>
              <a:t>　　　　　　　　　　　　　　　　　　　　　　　　　　売価を＋</a:t>
            </a:r>
            <a:r>
              <a:rPr lang="en-US" altLang="ja-JP" sz="1100" dirty="0"/>
              <a:t>1</a:t>
            </a:r>
            <a:r>
              <a:rPr lang="ja-JP" altLang="en-US" sz="1100" dirty="0"/>
              <a:t>万で更新</a:t>
            </a:r>
            <a:r>
              <a:rPr kumimoji="1" lang="ja-JP" altLang="en-US" sz="1100" dirty="0"/>
              <a:t>　　</a:t>
            </a:r>
          </a:p>
        </p:txBody>
      </p:sp>
      <p:cxnSp>
        <p:nvCxnSpPr>
          <p:cNvPr id="11" name="直線矢印コネクタ 10">
            <a:extLst>
              <a:ext uri="{FF2B5EF4-FFF2-40B4-BE49-F238E27FC236}">
                <a16:creationId xmlns:a16="http://schemas.microsoft.com/office/drawing/2014/main" id="{AA3AF0CE-0D7B-1312-C731-6CE66F085CB0}"/>
              </a:ext>
            </a:extLst>
          </p:cNvPr>
          <p:cNvCxnSpPr>
            <a:cxnSpLocks/>
          </p:cNvCxnSpPr>
          <p:nvPr/>
        </p:nvCxnSpPr>
        <p:spPr>
          <a:xfrm flipH="1" flipV="1">
            <a:off x="1084409" y="2775787"/>
            <a:ext cx="4078334" cy="27645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77582766-22E6-911A-0594-764DA0C4C068}"/>
              </a:ext>
            </a:extLst>
          </p:cNvPr>
          <p:cNvSpPr txBox="1"/>
          <p:nvPr/>
        </p:nvSpPr>
        <p:spPr>
          <a:xfrm>
            <a:off x="5191276" y="5495231"/>
            <a:ext cx="1313180" cy="261610"/>
          </a:xfrm>
          <a:prstGeom prst="rect">
            <a:avLst/>
          </a:prstGeom>
          <a:noFill/>
        </p:spPr>
        <p:txBody>
          <a:bodyPr wrap="none" rtlCol="0">
            <a:spAutoFit/>
          </a:bodyPr>
          <a:lstStyle/>
          <a:p>
            <a:r>
              <a:rPr kumimoji="1" lang="ja-JP" altLang="en-US" sz="1100" dirty="0"/>
              <a:t>有効・無効の記載</a:t>
            </a:r>
            <a:endParaRPr kumimoji="1" lang="en-US" altLang="ja-JP" sz="1100" dirty="0"/>
          </a:p>
        </p:txBody>
      </p:sp>
      <p:cxnSp>
        <p:nvCxnSpPr>
          <p:cNvPr id="5" name="直線矢印コネクタ 4">
            <a:extLst>
              <a:ext uri="{FF2B5EF4-FFF2-40B4-BE49-F238E27FC236}">
                <a16:creationId xmlns:a16="http://schemas.microsoft.com/office/drawing/2014/main" id="{81ED4373-8102-106A-A4B0-D7C3BB6C2F12}"/>
              </a:ext>
            </a:extLst>
          </p:cNvPr>
          <p:cNvCxnSpPr>
            <a:cxnSpLocks/>
          </p:cNvCxnSpPr>
          <p:nvPr/>
        </p:nvCxnSpPr>
        <p:spPr>
          <a:xfrm flipH="1" flipV="1">
            <a:off x="1179806" y="3323482"/>
            <a:ext cx="3942850" cy="2971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771E39EF-7F06-18EB-4FDF-29B56354F863}"/>
              </a:ext>
            </a:extLst>
          </p:cNvPr>
          <p:cNvSpPr txBox="1"/>
          <p:nvPr/>
        </p:nvSpPr>
        <p:spPr>
          <a:xfrm>
            <a:off x="5122656" y="6196475"/>
            <a:ext cx="1641796" cy="261610"/>
          </a:xfrm>
          <a:prstGeom prst="rect">
            <a:avLst/>
          </a:prstGeom>
          <a:noFill/>
        </p:spPr>
        <p:txBody>
          <a:bodyPr wrap="none" rtlCol="0">
            <a:spAutoFit/>
          </a:bodyPr>
          <a:lstStyle/>
          <a:p>
            <a:r>
              <a:rPr lang="ja-JP" altLang="en-US" sz="1100" dirty="0"/>
              <a:t>独自実施場所</a:t>
            </a:r>
            <a:r>
              <a:rPr lang="en-US" altLang="ja-JP" sz="1100" dirty="0"/>
              <a:t>ID </a:t>
            </a:r>
            <a:r>
              <a:rPr lang="ja-JP" altLang="en-US" sz="1100" dirty="0"/>
              <a:t>　追加</a:t>
            </a:r>
            <a:endParaRPr kumimoji="1" lang="en-US" altLang="ja-JP" sz="1100" dirty="0"/>
          </a:p>
        </p:txBody>
      </p:sp>
    </p:spTree>
    <p:extLst>
      <p:ext uri="{BB962C8B-B14F-4D97-AF65-F5344CB8AC3E}">
        <p14:creationId xmlns:p14="http://schemas.microsoft.com/office/powerpoint/2010/main" val="6250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ED6CF-F101-D23C-8DD2-909B988A845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37EF07C-6A3A-C6BD-A14F-B869546E0AC8}"/>
              </a:ext>
            </a:extLst>
          </p:cNvPr>
          <p:cNvSpPr txBox="1"/>
          <p:nvPr/>
        </p:nvSpPr>
        <p:spPr>
          <a:xfrm>
            <a:off x="329969" y="252183"/>
            <a:ext cx="2492990" cy="369332"/>
          </a:xfrm>
          <a:prstGeom prst="rect">
            <a:avLst/>
          </a:prstGeom>
          <a:noFill/>
        </p:spPr>
        <p:txBody>
          <a:bodyPr wrap="none" rtlCol="0">
            <a:spAutoFit/>
          </a:bodyPr>
          <a:lstStyle/>
          <a:p>
            <a:r>
              <a:rPr lang="ja-JP" altLang="en-US" dirty="0"/>
              <a:t>実施場所　新規・編集</a:t>
            </a:r>
            <a:endParaRPr kumimoji="1" lang="ja-JP" altLang="en-US" dirty="0"/>
          </a:p>
        </p:txBody>
      </p:sp>
      <p:sp>
        <p:nvSpPr>
          <p:cNvPr id="7" name="正方形/長方形 6">
            <a:extLst>
              <a:ext uri="{FF2B5EF4-FFF2-40B4-BE49-F238E27FC236}">
                <a16:creationId xmlns:a16="http://schemas.microsoft.com/office/drawing/2014/main" id="{0CEE5275-EBA8-8736-FD9F-AFBCD7239C06}"/>
              </a:ext>
            </a:extLst>
          </p:cNvPr>
          <p:cNvSpPr/>
          <p:nvPr/>
        </p:nvSpPr>
        <p:spPr>
          <a:xfrm>
            <a:off x="465518" y="697885"/>
            <a:ext cx="3738221" cy="6193570"/>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40B4328E-2820-DB90-5242-D0C2217FB099}"/>
              </a:ext>
            </a:extLst>
          </p:cNvPr>
          <p:cNvPicPr>
            <a:picLocks noChangeAspect="1"/>
          </p:cNvPicPr>
          <p:nvPr/>
        </p:nvPicPr>
        <p:blipFill>
          <a:blip r:embed="rId2"/>
          <a:srcRect r="13812"/>
          <a:stretch/>
        </p:blipFill>
        <p:spPr>
          <a:xfrm>
            <a:off x="4448053" y="4822026"/>
            <a:ext cx="3781973" cy="334946"/>
          </a:xfrm>
          <a:prstGeom prst="rect">
            <a:avLst/>
          </a:prstGeom>
        </p:spPr>
      </p:pic>
      <p:pic>
        <p:nvPicPr>
          <p:cNvPr id="5" name="図 4">
            <a:extLst>
              <a:ext uri="{FF2B5EF4-FFF2-40B4-BE49-F238E27FC236}">
                <a16:creationId xmlns:a16="http://schemas.microsoft.com/office/drawing/2014/main" id="{A3636612-E12F-0057-28A1-3CA49A941023}"/>
              </a:ext>
            </a:extLst>
          </p:cNvPr>
          <p:cNvPicPr>
            <a:picLocks noChangeAspect="1"/>
          </p:cNvPicPr>
          <p:nvPr/>
        </p:nvPicPr>
        <p:blipFill>
          <a:blip r:embed="rId3"/>
          <a:stretch>
            <a:fillRect/>
          </a:stretch>
        </p:blipFill>
        <p:spPr>
          <a:xfrm>
            <a:off x="682929" y="758721"/>
            <a:ext cx="3347149" cy="2034873"/>
          </a:xfrm>
          <a:prstGeom prst="rect">
            <a:avLst/>
          </a:prstGeom>
        </p:spPr>
      </p:pic>
      <p:pic>
        <p:nvPicPr>
          <p:cNvPr id="11" name="図 10">
            <a:extLst>
              <a:ext uri="{FF2B5EF4-FFF2-40B4-BE49-F238E27FC236}">
                <a16:creationId xmlns:a16="http://schemas.microsoft.com/office/drawing/2014/main" id="{67300BE3-B454-3F48-7B8D-9560E78E7221}"/>
              </a:ext>
            </a:extLst>
          </p:cNvPr>
          <p:cNvPicPr>
            <a:picLocks noChangeAspect="1"/>
          </p:cNvPicPr>
          <p:nvPr/>
        </p:nvPicPr>
        <p:blipFill>
          <a:blip r:embed="rId4"/>
          <a:stretch>
            <a:fillRect/>
          </a:stretch>
        </p:blipFill>
        <p:spPr>
          <a:xfrm>
            <a:off x="1106556" y="2946335"/>
            <a:ext cx="2562882" cy="2210637"/>
          </a:xfrm>
          <a:prstGeom prst="rect">
            <a:avLst/>
          </a:prstGeom>
        </p:spPr>
      </p:pic>
      <p:pic>
        <p:nvPicPr>
          <p:cNvPr id="15" name="図 14">
            <a:extLst>
              <a:ext uri="{FF2B5EF4-FFF2-40B4-BE49-F238E27FC236}">
                <a16:creationId xmlns:a16="http://schemas.microsoft.com/office/drawing/2014/main" id="{5C32F860-17F7-8C4C-96E7-D9119A728448}"/>
              </a:ext>
            </a:extLst>
          </p:cNvPr>
          <p:cNvPicPr>
            <a:picLocks noChangeAspect="1"/>
          </p:cNvPicPr>
          <p:nvPr/>
        </p:nvPicPr>
        <p:blipFill>
          <a:blip r:embed="rId5"/>
          <a:srcRect t="68900"/>
          <a:stretch/>
        </p:blipFill>
        <p:spPr>
          <a:xfrm>
            <a:off x="4805445" y="855714"/>
            <a:ext cx="2581109" cy="687505"/>
          </a:xfrm>
          <a:prstGeom prst="rect">
            <a:avLst/>
          </a:prstGeom>
        </p:spPr>
      </p:pic>
      <p:pic>
        <p:nvPicPr>
          <p:cNvPr id="17" name="図 16">
            <a:extLst>
              <a:ext uri="{FF2B5EF4-FFF2-40B4-BE49-F238E27FC236}">
                <a16:creationId xmlns:a16="http://schemas.microsoft.com/office/drawing/2014/main" id="{61C2DBA9-7BB7-B573-03B0-88C502696E4C}"/>
              </a:ext>
            </a:extLst>
          </p:cNvPr>
          <p:cNvPicPr>
            <a:picLocks noChangeAspect="1"/>
          </p:cNvPicPr>
          <p:nvPr/>
        </p:nvPicPr>
        <p:blipFill>
          <a:blip r:embed="rId6"/>
          <a:stretch>
            <a:fillRect/>
          </a:stretch>
        </p:blipFill>
        <p:spPr>
          <a:xfrm>
            <a:off x="4805445" y="1583693"/>
            <a:ext cx="2685155" cy="2144361"/>
          </a:xfrm>
          <a:prstGeom prst="rect">
            <a:avLst/>
          </a:prstGeom>
        </p:spPr>
      </p:pic>
      <p:pic>
        <p:nvPicPr>
          <p:cNvPr id="20" name="図 19">
            <a:extLst>
              <a:ext uri="{FF2B5EF4-FFF2-40B4-BE49-F238E27FC236}">
                <a16:creationId xmlns:a16="http://schemas.microsoft.com/office/drawing/2014/main" id="{30BD9191-176F-FCB4-623B-711E1CA922F3}"/>
              </a:ext>
            </a:extLst>
          </p:cNvPr>
          <p:cNvPicPr>
            <a:picLocks noChangeAspect="1"/>
          </p:cNvPicPr>
          <p:nvPr/>
        </p:nvPicPr>
        <p:blipFill>
          <a:blip r:embed="rId7"/>
          <a:stretch>
            <a:fillRect/>
          </a:stretch>
        </p:blipFill>
        <p:spPr>
          <a:xfrm>
            <a:off x="4684604" y="3816569"/>
            <a:ext cx="3054341" cy="922065"/>
          </a:xfrm>
          <a:prstGeom prst="rect">
            <a:avLst/>
          </a:prstGeom>
        </p:spPr>
      </p:pic>
      <p:sp>
        <p:nvSpPr>
          <p:cNvPr id="22" name="正方形/長方形 21">
            <a:extLst>
              <a:ext uri="{FF2B5EF4-FFF2-40B4-BE49-F238E27FC236}">
                <a16:creationId xmlns:a16="http://schemas.microsoft.com/office/drawing/2014/main" id="{0C4C4C91-EAAC-7367-7D57-A4867B72875A}"/>
              </a:ext>
            </a:extLst>
          </p:cNvPr>
          <p:cNvSpPr/>
          <p:nvPr/>
        </p:nvSpPr>
        <p:spPr>
          <a:xfrm>
            <a:off x="4448053" y="697885"/>
            <a:ext cx="3781973" cy="4459088"/>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2E7B95A9-AB06-A83A-573B-810E3DDAEE84}"/>
              </a:ext>
            </a:extLst>
          </p:cNvPr>
          <p:cNvPicPr>
            <a:picLocks noChangeAspect="1"/>
          </p:cNvPicPr>
          <p:nvPr/>
        </p:nvPicPr>
        <p:blipFill>
          <a:blip r:embed="rId5"/>
          <a:srcRect b="29969"/>
          <a:stretch/>
        </p:blipFill>
        <p:spPr>
          <a:xfrm>
            <a:off x="935110" y="5160438"/>
            <a:ext cx="2581109" cy="1548135"/>
          </a:xfrm>
          <a:prstGeom prst="rect">
            <a:avLst/>
          </a:prstGeom>
        </p:spPr>
      </p:pic>
      <p:sp>
        <p:nvSpPr>
          <p:cNvPr id="18" name="テキスト ボックス 17">
            <a:extLst>
              <a:ext uri="{FF2B5EF4-FFF2-40B4-BE49-F238E27FC236}">
                <a16:creationId xmlns:a16="http://schemas.microsoft.com/office/drawing/2014/main" id="{BD0A42C3-CE13-B40D-6C90-DAA7EA59D1B1}"/>
              </a:ext>
            </a:extLst>
          </p:cNvPr>
          <p:cNvSpPr txBox="1"/>
          <p:nvPr/>
        </p:nvSpPr>
        <p:spPr>
          <a:xfrm>
            <a:off x="4484732" y="5242045"/>
            <a:ext cx="2286203" cy="307777"/>
          </a:xfrm>
          <a:prstGeom prst="rect">
            <a:avLst/>
          </a:prstGeom>
          <a:noFill/>
        </p:spPr>
        <p:txBody>
          <a:bodyPr wrap="none" rtlCol="0">
            <a:spAutoFit/>
          </a:bodyPr>
          <a:lstStyle/>
          <a:p>
            <a:r>
              <a:rPr kumimoji="1" lang="ja-JP" altLang="en-US" sz="1400" b="1" dirty="0">
                <a:solidFill>
                  <a:srgbClr val="FF0000"/>
                </a:solidFill>
              </a:rPr>
              <a:t>楽市システムとの</a:t>
            </a:r>
            <a:r>
              <a:rPr kumimoji="1" lang="en-US" altLang="ja-JP" sz="1400" b="1" dirty="0">
                <a:solidFill>
                  <a:srgbClr val="FF0000"/>
                </a:solidFill>
              </a:rPr>
              <a:t>API</a:t>
            </a:r>
            <a:r>
              <a:rPr lang="ja-JP" altLang="en-US" sz="1400" b="1" dirty="0">
                <a:solidFill>
                  <a:srgbClr val="FF0000"/>
                </a:solidFill>
              </a:rPr>
              <a:t>連携</a:t>
            </a:r>
            <a:endParaRPr kumimoji="1" lang="ja-JP" altLang="en-US" sz="1400" b="1" dirty="0">
              <a:solidFill>
                <a:srgbClr val="FF0000"/>
              </a:solidFill>
            </a:endParaRPr>
          </a:p>
        </p:txBody>
      </p:sp>
      <p:sp>
        <p:nvSpPr>
          <p:cNvPr id="21" name="テキスト ボックス 20">
            <a:extLst>
              <a:ext uri="{FF2B5EF4-FFF2-40B4-BE49-F238E27FC236}">
                <a16:creationId xmlns:a16="http://schemas.microsoft.com/office/drawing/2014/main" id="{9E7E12D0-D825-A374-41A2-7644DC866D7F}"/>
              </a:ext>
            </a:extLst>
          </p:cNvPr>
          <p:cNvSpPr txBox="1"/>
          <p:nvPr/>
        </p:nvSpPr>
        <p:spPr>
          <a:xfrm>
            <a:off x="4360124" y="5549823"/>
            <a:ext cx="3738221" cy="1277273"/>
          </a:xfrm>
          <a:prstGeom prst="rect">
            <a:avLst/>
          </a:prstGeom>
          <a:noFill/>
        </p:spPr>
        <p:txBody>
          <a:bodyPr wrap="square" rtlCol="0">
            <a:spAutoFit/>
          </a:bodyPr>
          <a:lstStyle/>
          <a:p>
            <a:r>
              <a:rPr kumimoji="1" lang="ja-JP" altLang="en-US" sz="1100" b="1" dirty="0"/>
              <a:t>（</a:t>
            </a:r>
            <a:r>
              <a:rPr kumimoji="1" lang="en-US" altLang="ja-JP" sz="1100" b="1" dirty="0"/>
              <a:t>G</a:t>
            </a:r>
            <a:r>
              <a:rPr kumimoji="1" lang="ja-JP" altLang="en-US" sz="1100" b="1" dirty="0"/>
              <a:t>Ｅ</a:t>
            </a:r>
            <a:r>
              <a:rPr kumimoji="1" lang="en-US" altLang="ja-JP" sz="1100" b="1" dirty="0"/>
              <a:t>T</a:t>
            </a:r>
            <a:r>
              <a:rPr kumimoji="1" lang="ja-JP" altLang="en-US" sz="1100" b="1" dirty="0"/>
              <a:t>）</a:t>
            </a:r>
            <a:r>
              <a:rPr kumimoji="1" lang="ja-JP" altLang="en-US" sz="1100" dirty="0"/>
              <a:t>　カテゴリー項目は楽市スペースと同期</a:t>
            </a:r>
            <a:endParaRPr kumimoji="1" lang="en-US" altLang="ja-JP" sz="1100" dirty="0"/>
          </a:p>
          <a:p>
            <a:r>
              <a:rPr kumimoji="1" lang="ja-JP" altLang="en-US" sz="1100" b="1" dirty="0"/>
              <a:t>（</a:t>
            </a:r>
            <a:r>
              <a:rPr kumimoji="1" lang="en-US" altLang="ja-JP" sz="1100" b="1" dirty="0"/>
              <a:t>POST</a:t>
            </a:r>
            <a:r>
              <a:rPr kumimoji="1" lang="ja-JP" altLang="en-US" sz="1100" b="1" dirty="0"/>
              <a:t>）　</a:t>
            </a:r>
            <a:r>
              <a:rPr lang="ja-JP" altLang="en-US" sz="1100" dirty="0"/>
              <a:t>金額を登録　</a:t>
            </a:r>
            <a:endParaRPr lang="en-US" altLang="ja-JP" sz="1100" dirty="0"/>
          </a:p>
          <a:p>
            <a:r>
              <a:rPr lang="ja-JP" altLang="en-US" sz="1100" dirty="0"/>
              <a:t>→　</a:t>
            </a:r>
            <a:r>
              <a:rPr kumimoji="1" lang="ja-JP" altLang="en-US" sz="1100" dirty="0"/>
              <a:t>楽市システム内　対象実施場所　原価を更新</a:t>
            </a:r>
            <a:endParaRPr kumimoji="1" lang="en-US" altLang="ja-JP" sz="1100" dirty="0"/>
          </a:p>
          <a:p>
            <a:r>
              <a:rPr lang="ja-JP" altLang="en-US" sz="1100" dirty="0"/>
              <a:t>　　　　　　　　　　　　　　　売価を＋</a:t>
            </a:r>
            <a:r>
              <a:rPr lang="en-US" altLang="ja-JP" sz="1100" dirty="0"/>
              <a:t>1</a:t>
            </a:r>
            <a:r>
              <a:rPr lang="ja-JP" altLang="en-US" sz="1100" dirty="0"/>
              <a:t>万で更新</a:t>
            </a:r>
            <a:r>
              <a:rPr kumimoji="1" lang="ja-JP" altLang="en-US" sz="1100" dirty="0"/>
              <a:t>　　</a:t>
            </a:r>
          </a:p>
          <a:p>
            <a:endParaRPr kumimoji="1" lang="en-US" altLang="ja-JP" sz="1100" dirty="0"/>
          </a:p>
          <a:p>
            <a:r>
              <a:rPr kumimoji="1" lang="ja-JP" altLang="en-US" sz="1100" dirty="0"/>
              <a:t>対象項目以外、更新された場合同期させ表示する。</a:t>
            </a:r>
            <a:endParaRPr kumimoji="1" lang="en-US" altLang="ja-JP" sz="1100" dirty="0"/>
          </a:p>
          <a:p>
            <a:r>
              <a:rPr lang="ja-JP" altLang="en-US" sz="1100" dirty="0"/>
              <a:t>　　　　　　＜対象外項目＞　社内コメント</a:t>
            </a:r>
            <a:endParaRPr kumimoji="1" lang="en-US" altLang="ja-JP" sz="1100" dirty="0"/>
          </a:p>
        </p:txBody>
      </p:sp>
      <p:sp>
        <p:nvSpPr>
          <p:cNvPr id="3" name="テキスト ボックス 2">
            <a:extLst>
              <a:ext uri="{FF2B5EF4-FFF2-40B4-BE49-F238E27FC236}">
                <a16:creationId xmlns:a16="http://schemas.microsoft.com/office/drawing/2014/main" id="{44097EC7-DB54-E63A-FBFC-87D9FE7647A2}"/>
              </a:ext>
            </a:extLst>
          </p:cNvPr>
          <p:cNvSpPr txBox="1"/>
          <p:nvPr/>
        </p:nvSpPr>
        <p:spPr>
          <a:xfrm>
            <a:off x="8587418" y="697885"/>
            <a:ext cx="1705976" cy="261610"/>
          </a:xfrm>
          <a:prstGeom prst="rect">
            <a:avLst/>
          </a:prstGeom>
          <a:noFill/>
        </p:spPr>
        <p:txBody>
          <a:bodyPr wrap="square" rtlCol="0">
            <a:spAutoFit/>
          </a:bodyPr>
          <a:lstStyle/>
          <a:p>
            <a:r>
              <a:rPr kumimoji="1" lang="ja-JP" altLang="en-US" sz="1100" dirty="0"/>
              <a:t>有効・無効　を追加</a:t>
            </a:r>
            <a:endParaRPr kumimoji="1" lang="en-US" altLang="ja-JP" sz="1100" dirty="0"/>
          </a:p>
        </p:txBody>
      </p:sp>
      <p:sp>
        <p:nvSpPr>
          <p:cNvPr id="6" name="テキスト ボックス 5">
            <a:extLst>
              <a:ext uri="{FF2B5EF4-FFF2-40B4-BE49-F238E27FC236}">
                <a16:creationId xmlns:a16="http://schemas.microsoft.com/office/drawing/2014/main" id="{74746AE2-4E63-AAF7-CC97-FD9356E895BB}"/>
              </a:ext>
            </a:extLst>
          </p:cNvPr>
          <p:cNvSpPr txBox="1"/>
          <p:nvPr/>
        </p:nvSpPr>
        <p:spPr>
          <a:xfrm>
            <a:off x="8772494" y="5242045"/>
            <a:ext cx="1208985" cy="307777"/>
          </a:xfrm>
          <a:prstGeom prst="rect">
            <a:avLst/>
          </a:prstGeom>
          <a:noFill/>
        </p:spPr>
        <p:txBody>
          <a:bodyPr wrap="none" rtlCol="0">
            <a:spAutoFit/>
          </a:bodyPr>
          <a:lstStyle/>
          <a:p>
            <a:r>
              <a:rPr kumimoji="1" lang="en-US" altLang="ja-JP" sz="1400" b="1" dirty="0">
                <a:solidFill>
                  <a:srgbClr val="FF0000"/>
                </a:solidFill>
              </a:rPr>
              <a:t>API</a:t>
            </a:r>
            <a:r>
              <a:rPr lang="ja-JP" altLang="en-US" sz="1400" b="1" dirty="0">
                <a:solidFill>
                  <a:srgbClr val="FF0000"/>
                </a:solidFill>
              </a:rPr>
              <a:t>連携企業</a:t>
            </a:r>
            <a:endParaRPr kumimoji="1" lang="ja-JP" altLang="en-US" sz="1400" b="1" dirty="0">
              <a:solidFill>
                <a:srgbClr val="FF0000"/>
              </a:solidFill>
            </a:endParaRPr>
          </a:p>
        </p:txBody>
      </p:sp>
      <p:sp>
        <p:nvSpPr>
          <p:cNvPr id="13" name="テキスト ボックス 12">
            <a:extLst>
              <a:ext uri="{FF2B5EF4-FFF2-40B4-BE49-F238E27FC236}">
                <a16:creationId xmlns:a16="http://schemas.microsoft.com/office/drawing/2014/main" id="{232BF8C1-3179-C63D-8425-20509E3AA805}"/>
              </a:ext>
            </a:extLst>
          </p:cNvPr>
          <p:cNvSpPr txBox="1"/>
          <p:nvPr/>
        </p:nvSpPr>
        <p:spPr>
          <a:xfrm>
            <a:off x="8703040" y="5549822"/>
            <a:ext cx="3352326" cy="769441"/>
          </a:xfrm>
          <a:prstGeom prst="rect">
            <a:avLst/>
          </a:prstGeom>
          <a:noFill/>
        </p:spPr>
        <p:txBody>
          <a:bodyPr wrap="square" rtlCol="0">
            <a:spAutoFit/>
          </a:bodyPr>
          <a:lstStyle/>
          <a:p>
            <a:r>
              <a:rPr kumimoji="1" lang="ja-JP" altLang="en-US" sz="1100" b="1" dirty="0"/>
              <a:t>（</a:t>
            </a:r>
            <a:r>
              <a:rPr kumimoji="1" lang="en-US" altLang="ja-JP" sz="1100" b="1" dirty="0"/>
              <a:t>POST</a:t>
            </a:r>
            <a:r>
              <a:rPr kumimoji="1" lang="ja-JP" altLang="en-US" sz="1100" b="1" dirty="0"/>
              <a:t>）　</a:t>
            </a:r>
            <a:r>
              <a:rPr kumimoji="1" lang="ja-JP" altLang="en-US" sz="1100" dirty="0"/>
              <a:t>対象項目以外、更新された場合同期</a:t>
            </a:r>
            <a:endParaRPr kumimoji="1" lang="en-US" altLang="ja-JP" sz="1100" dirty="0"/>
          </a:p>
          <a:p>
            <a:r>
              <a:rPr lang="ja-JP" altLang="en-US" sz="1100" dirty="0"/>
              <a:t>　　　　　　＜対象外項目＞　社内コメント</a:t>
            </a:r>
            <a:endParaRPr lang="en-US" altLang="ja-JP" sz="1100" dirty="0"/>
          </a:p>
          <a:p>
            <a:endParaRPr kumimoji="1" lang="en-US" altLang="ja-JP" sz="1100" dirty="0"/>
          </a:p>
          <a:p>
            <a:r>
              <a:rPr lang="en-US" altLang="ja-JP" sz="1100" dirty="0">
                <a:highlight>
                  <a:srgbClr val="FFFF00"/>
                </a:highlight>
              </a:rPr>
              <a:t>※</a:t>
            </a:r>
            <a:r>
              <a:rPr lang="ja-JP" altLang="en-US" sz="1100" dirty="0">
                <a:highlight>
                  <a:srgbClr val="FFFF00"/>
                </a:highlight>
              </a:rPr>
              <a:t>楽市スペースからの</a:t>
            </a:r>
            <a:r>
              <a:rPr lang="en-US" altLang="ja-JP" sz="1100" dirty="0">
                <a:highlight>
                  <a:srgbClr val="FFFF00"/>
                </a:highlight>
              </a:rPr>
              <a:t>API</a:t>
            </a:r>
            <a:r>
              <a:rPr lang="ja-JP" altLang="en-US" sz="1100" dirty="0">
                <a:highlight>
                  <a:srgbClr val="FFFF00"/>
                </a:highlight>
              </a:rPr>
              <a:t>による変更も含む</a:t>
            </a:r>
            <a:endParaRPr kumimoji="1" lang="en-US" altLang="ja-JP" sz="1100" dirty="0">
              <a:highlight>
                <a:srgbClr val="FFFF00"/>
              </a:highlight>
            </a:endParaRPr>
          </a:p>
        </p:txBody>
      </p:sp>
      <p:sp>
        <p:nvSpPr>
          <p:cNvPr id="2" name="テキスト ボックス 1">
            <a:extLst>
              <a:ext uri="{FF2B5EF4-FFF2-40B4-BE49-F238E27FC236}">
                <a16:creationId xmlns:a16="http://schemas.microsoft.com/office/drawing/2014/main" id="{DDF952F7-1BB0-CECE-66EA-9CCADAD788A9}"/>
              </a:ext>
            </a:extLst>
          </p:cNvPr>
          <p:cNvSpPr txBox="1"/>
          <p:nvPr/>
        </p:nvSpPr>
        <p:spPr>
          <a:xfrm>
            <a:off x="8383137" y="1223933"/>
            <a:ext cx="3781973" cy="3477875"/>
          </a:xfrm>
          <a:prstGeom prst="rect">
            <a:avLst/>
          </a:prstGeom>
          <a:noFill/>
        </p:spPr>
        <p:txBody>
          <a:bodyPr wrap="square" rtlCol="0">
            <a:spAutoFit/>
          </a:bodyPr>
          <a:lstStyle/>
          <a:p>
            <a:r>
              <a:rPr lang="ja-JP" altLang="en-US" sz="1100" dirty="0">
                <a:solidFill>
                  <a:srgbClr val="FF0000"/>
                </a:solidFill>
              </a:rPr>
              <a:t>＜項目変更＞</a:t>
            </a:r>
            <a:endParaRPr lang="en-US" altLang="ja-JP" sz="1100" dirty="0">
              <a:solidFill>
                <a:srgbClr val="FF0000"/>
              </a:solidFill>
            </a:endParaRPr>
          </a:p>
          <a:p>
            <a:r>
              <a:rPr lang="ja-JP" altLang="en-US" sz="1100" dirty="0">
                <a:solidFill>
                  <a:srgbClr val="FF0000"/>
                </a:solidFill>
              </a:rPr>
              <a:t>施設</a:t>
            </a:r>
            <a:r>
              <a:rPr lang="en-US" altLang="ja-JP" sz="1100" dirty="0">
                <a:solidFill>
                  <a:srgbClr val="FF0000"/>
                </a:solidFill>
              </a:rPr>
              <a:t>DB</a:t>
            </a:r>
            <a:r>
              <a:rPr lang="ja-JP" altLang="en-US" sz="1100" dirty="0">
                <a:solidFill>
                  <a:srgbClr val="FF0000"/>
                </a:solidFill>
              </a:rPr>
              <a:t>より移管</a:t>
            </a:r>
            <a:endParaRPr lang="en-US" altLang="ja-JP" sz="1100" dirty="0">
              <a:solidFill>
                <a:srgbClr val="FF0000"/>
              </a:solidFill>
            </a:endParaRPr>
          </a:p>
          <a:p>
            <a:endParaRPr lang="en-US" altLang="ja-JP" sz="1100" dirty="0">
              <a:solidFill>
                <a:srgbClr val="FF0000"/>
              </a:solidFill>
            </a:endParaRPr>
          </a:p>
          <a:p>
            <a:r>
              <a:rPr lang="ja-JP" altLang="en-US" sz="1100" dirty="0">
                <a:solidFill>
                  <a:srgbClr val="FF0000"/>
                </a:solidFill>
              </a:rPr>
              <a:t>・実施場所・広さ・催事可能時間・屋内屋外・屋内屋外の備考・平日料金・土曜料金・日祝料金・電源・電源の備考・机・机の備考・椅子・椅子の備考・</a:t>
            </a:r>
            <a:r>
              <a:rPr lang="en-US" altLang="ja-JP" sz="1100" dirty="0" err="1">
                <a:solidFill>
                  <a:srgbClr val="FF0000"/>
                </a:solidFill>
              </a:rPr>
              <a:t>Wifi</a:t>
            </a:r>
            <a:r>
              <a:rPr lang="ja-JP" altLang="en-US" sz="1100" dirty="0">
                <a:solidFill>
                  <a:srgbClr val="FF0000"/>
                </a:solidFill>
              </a:rPr>
              <a:t>・</a:t>
            </a:r>
            <a:r>
              <a:rPr lang="en-US" altLang="ja-JP" sz="1100" dirty="0" err="1">
                <a:solidFill>
                  <a:srgbClr val="FF0000"/>
                </a:solidFill>
              </a:rPr>
              <a:t>Wifi</a:t>
            </a:r>
            <a:r>
              <a:rPr lang="ja-JP" altLang="en-US" sz="1100" dirty="0">
                <a:solidFill>
                  <a:srgbClr val="FF0000"/>
                </a:solidFill>
              </a:rPr>
              <a:t>の備考・飲食・飲食の備考・</a:t>
            </a:r>
            <a:r>
              <a:rPr lang="en-US" altLang="ja-JP" sz="1100" dirty="0">
                <a:solidFill>
                  <a:srgbClr val="FF0000"/>
                </a:solidFill>
              </a:rPr>
              <a:t>NG</a:t>
            </a:r>
            <a:r>
              <a:rPr lang="ja-JP" altLang="en-US" sz="1100" dirty="0">
                <a:solidFill>
                  <a:srgbClr val="FF0000"/>
                </a:solidFill>
              </a:rPr>
              <a:t>商材・</a:t>
            </a:r>
            <a:r>
              <a:rPr lang="en-US" altLang="ja-JP" sz="1100" dirty="0">
                <a:solidFill>
                  <a:srgbClr val="FF0000"/>
                </a:solidFill>
              </a:rPr>
              <a:t>NG</a:t>
            </a:r>
            <a:r>
              <a:rPr lang="ja-JP" altLang="en-US" sz="1100" dirty="0">
                <a:solidFill>
                  <a:srgbClr val="FF0000"/>
                </a:solidFill>
              </a:rPr>
              <a:t>商材の備考・コメント・注意コメント・開催不可曜日・申請期日・回答目安・回答予定日数・申請時の注意事項・開催時の注意事項・事前打ち合わせ・備品貸出・備品の備考・台車貸出・</a:t>
            </a:r>
            <a:r>
              <a:rPr lang="zh-TW" altLang="en-US" sz="1100" dirty="0">
                <a:solidFill>
                  <a:srgbClr val="FF0000"/>
                </a:solidFill>
              </a:rPr>
              <a:t>当日搬入開始可能時間</a:t>
            </a:r>
            <a:r>
              <a:rPr lang="ja-JP" altLang="en-US" sz="1100" dirty="0">
                <a:solidFill>
                  <a:srgbClr val="FF0000"/>
                </a:solidFill>
              </a:rPr>
              <a:t>・</a:t>
            </a:r>
            <a:r>
              <a:rPr lang="zh-TW" altLang="en-US" sz="1100" dirty="0">
                <a:solidFill>
                  <a:srgbClr val="FF0000"/>
                </a:solidFill>
              </a:rPr>
              <a:t>完全撤退時間</a:t>
            </a:r>
            <a:r>
              <a:rPr lang="ja-JP" altLang="en-US" sz="1100" dirty="0">
                <a:solidFill>
                  <a:srgbClr val="FF0000"/>
                </a:solidFill>
              </a:rPr>
              <a:t>　・キャンセルポリシー・社内注意事項・社内コメント・空き状況通知・写真</a:t>
            </a:r>
            <a:r>
              <a:rPr lang="en-US" altLang="ja-JP" sz="1100" dirty="0">
                <a:solidFill>
                  <a:srgbClr val="FF0000"/>
                </a:solidFill>
              </a:rPr>
              <a:t>(</a:t>
            </a:r>
            <a:r>
              <a:rPr lang="ja-JP" altLang="en-US" sz="1100" dirty="0">
                <a:solidFill>
                  <a:srgbClr val="FF0000"/>
                </a:solidFill>
              </a:rPr>
              <a:t>実施場所</a:t>
            </a:r>
            <a:r>
              <a:rPr lang="en-US" altLang="ja-JP" sz="1100" dirty="0">
                <a:solidFill>
                  <a:srgbClr val="FF0000"/>
                </a:solidFill>
              </a:rPr>
              <a:t>1)</a:t>
            </a:r>
            <a:r>
              <a:rPr lang="ja-JP" altLang="en-US" sz="1100" dirty="0">
                <a:solidFill>
                  <a:srgbClr val="FF0000"/>
                </a:solidFill>
              </a:rPr>
              <a:t>・写真</a:t>
            </a:r>
            <a:r>
              <a:rPr lang="en-US" altLang="ja-JP" sz="1100" dirty="0">
                <a:solidFill>
                  <a:srgbClr val="FF0000"/>
                </a:solidFill>
              </a:rPr>
              <a:t>(</a:t>
            </a:r>
            <a:r>
              <a:rPr lang="ja-JP" altLang="en-US" sz="1100" dirty="0">
                <a:solidFill>
                  <a:srgbClr val="FF0000"/>
                </a:solidFill>
              </a:rPr>
              <a:t>実施場所</a:t>
            </a:r>
            <a:r>
              <a:rPr lang="en-US" altLang="ja-JP" sz="1100" dirty="0">
                <a:solidFill>
                  <a:srgbClr val="FF0000"/>
                </a:solidFill>
              </a:rPr>
              <a:t>1)</a:t>
            </a:r>
            <a:r>
              <a:rPr lang="ja-JP" altLang="en-US" sz="1100" dirty="0">
                <a:solidFill>
                  <a:srgbClr val="FF0000"/>
                </a:solidFill>
              </a:rPr>
              <a:t>のコメント・写真</a:t>
            </a:r>
            <a:r>
              <a:rPr lang="en-US" altLang="ja-JP" sz="1100" dirty="0">
                <a:solidFill>
                  <a:srgbClr val="FF0000"/>
                </a:solidFill>
              </a:rPr>
              <a:t>(</a:t>
            </a:r>
            <a:r>
              <a:rPr lang="ja-JP" altLang="en-US" sz="1100" dirty="0">
                <a:solidFill>
                  <a:srgbClr val="FF0000"/>
                </a:solidFill>
              </a:rPr>
              <a:t>実施場所</a:t>
            </a:r>
            <a:r>
              <a:rPr lang="en-US" altLang="ja-JP" sz="1100" dirty="0">
                <a:solidFill>
                  <a:srgbClr val="FF0000"/>
                </a:solidFill>
              </a:rPr>
              <a:t>2)</a:t>
            </a:r>
            <a:r>
              <a:rPr lang="ja-JP" altLang="en-US" sz="1100" dirty="0">
                <a:solidFill>
                  <a:srgbClr val="FF0000"/>
                </a:solidFill>
              </a:rPr>
              <a:t>・写真</a:t>
            </a:r>
            <a:r>
              <a:rPr lang="en-US" altLang="ja-JP" sz="1100" dirty="0">
                <a:solidFill>
                  <a:srgbClr val="FF0000"/>
                </a:solidFill>
              </a:rPr>
              <a:t>(</a:t>
            </a:r>
            <a:r>
              <a:rPr lang="ja-JP" altLang="en-US" sz="1100" dirty="0">
                <a:solidFill>
                  <a:srgbClr val="FF0000"/>
                </a:solidFill>
              </a:rPr>
              <a:t>実施場所</a:t>
            </a:r>
            <a:r>
              <a:rPr lang="en-US" altLang="ja-JP" sz="1100" dirty="0">
                <a:solidFill>
                  <a:srgbClr val="FF0000"/>
                </a:solidFill>
              </a:rPr>
              <a:t>2)</a:t>
            </a:r>
            <a:r>
              <a:rPr lang="ja-JP" altLang="en-US" sz="1100" dirty="0">
                <a:solidFill>
                  <a:srgbClr val="FF0000"/>
                </a:solidFill>
              </a:rPr>
              <a:t>のコメント・写真</a:t>
            </a:r>
            <a:r>
              <a:rPr lang="en-US" altLang="ja-JP" sz="1100" dirty="0">
                <a:solidFill>
                  <a:srgbClr val="FF0000"/>
                </a:solidFill>
              </a:rPr>
              <a:t>(</a:t>
            </a:r>
            <a:r>
              <a:rPr lang="ja-JP" altLang="en-US" sz="1100" dirty="0">
                <a:solidFill>
                  <a:srgbClr val="FF0000"/>
                </a:solidFill>
              </a:rPr>
              <a:t>コンセント</a:t>
            </a:r>
            <a:r>
              <a:rPr lang="en-US" altLang="ja-JP" sz="1100" dirty="0">
                <a:solidFill>
                  <a:srgbClr val="FF0000"/>
                </a:solidFill>
              </a:rPr>
              <a:t>)</a:t>
            </a:r>
            <a:r>
              <a:rPr lang="ja-JP" altLang="en-US" sz="1100" dirty="0">
                <a:solidFill>
                  <a:srgbClr val="FF0000"/>
                </a:solidFill>
              </a:rPr>
              <a:t>・写真</a:t>
            </a:r>
            <a:r>
              <a:rPr lang="en-US" altLang="ja-JP" sz="1100" dirty="0">
                <a:solidFill>
                  <a:srgbClr val="FF0000"/>
                </a:solidFill>
              </a:rPr>
              <a:t>(</a:t>
            </a:r>
            <a:r>
              <a:rPr lang="ja-JP" altLang="en-US" sz="1100" dirty="0">
                <a:solidFill>
                  <a:srgbClr val="FF0000"/>
                </a:solidFill>
              </a:rPr>
              <a:t>コンセント</a:t>
            </a:r>
            <a:r>
              <a:rPr lang="en-US" altLang="ja-JP" sz="1100" dirty="0">
                <a:solidFill>
                  <a:srgbClr val="FF0000"/>
                </a:solidFill>
              </a:rPr>
              <a:t>)</a:t>
            </a:r>
            <a:r>
              <a:rPr lang="ja-JP" altLang="en-US" sz="1100" dirty="0">
                <a:solidFill>
                  <a:srgbClr val="FF0000"/>
                </a:solidFill>
              </a:rPr>
              <a:t>のコメント・資料登録・オーナー担当者・楽楽販売連携情報</a:t>
            </a:r>
            <a:r>
              <a:rPr lang="en-US" altLang="ja-JP" sz="1100" dirty="0">
                <a:solidFill>
                  <a:srgbClr val="FF0000"/>
                </a:solidFill>
              </a:rPr>
              <a:t>(</a:t>
            </a:r>
            <a:r>
              <a:rPr lang="ja-JP" altLang="en-US" sz="1100" dirty="0">
                <a:solidFill>
                  <a:srgbClr val="FF0000"/>
                </a:solidFill>
              </a:rPr>
              <a:t>仕入先コード</a:t>
            </a:r>
            <a:r>
              <a:rPr lang="en-US" altLang="ja-JP" sz="1100" dirty="0">
                <a:solidFill>
                  <a:srgbClr val="FF0000"/>
                </a:solidFill>
              </a:rPr>
              <a:t>)</a:t>
            </a:r>
            <a:r>
              <a:rPr lang="ja-JP" altLang="en-US" sz="1100" dirty="0">
                <a:solidFill>
                  <a:srgbClr val="FF0000"/>
                </a:solidFill>
              </a:rPr>
              <a:t>・楽楽販売連携情報</a:t>
            </a:r>
            <a:r>
              <a:rPr lang="en-US" altLang="ja-JP" sz="1100" dirty="0">
                <a:solidFill>
                  <a:srgbClr val="FF0000"/>
                </a:solidFill>
              </a:rPr>
              <a:t>(</a:t>
            </a:r>
            <a:r>
              <a:rPr lang="ja-JP" altLang="en-US" sz="1100" dirty="0">
                <a:solidFill>
                  <a:srgbClr val="FF0000"/>
                </a:solidFill>
              </a:rPr>
              <a:t>仕入先名</a:t>
            </a:r>
            <a:r>
              <a:rPr lang="en-US" altLang="ja-JP" sz="1100" dirty="0">
                <a:solidFill>
                  <a:srgbClr val="FF0000"/>
                </a:solidFill>
              </a:rPr>
              <a:t>)</a:t>
            </a:r>
            <a:r>
              <a:rPr lang="ja-JP" altLang="en-US" sz="1100" dirty="0">
                <a:solidFill>
                  <a:srgbClr val="FF0000"/>
                </a:solidFill>
              </a:rPr>
              <a:t>・楽楽販売連携情報</a:t>
            </a:r>
            <a:r>
              <a:rPr lang="en-US" altLang="ja-JP" sz="1100" dirty="0">
                <a:solidFill>
                  <a:srgbClr val="FF0000"/>
                </a:solidFill>
              </a:rPr>
              <a:t>(</a:t>
            </a:r>
            <a:r>
              <a:rPr lang="ja-JP" altLang="en-US" sz="1100" dirty="0">
                <a:solidFill>
                  <a:srgbClr val="FF0000"/>
                </a:solidFill>
              </a:rPr>
              <a:t>商品コード</a:t>
            </a:r>
            <a:r>
              <a:rPr lang="en-US" altLang="ja-JP" sz="1100" dirty="0">
                <a:solidFill>
                  <a:srgbClr val="FF0000"/>
                </a:solidFill>
              </a:rPr>
              <a:t>)</a:t>
            </a:r>
          </a:p>
          <a:p>
            <a:endParaRPr lang="en-US" altLang="ja-JP" sz="1100" dirty="0">
              <a:solidFill>
                <a:srgbClr val="FF0000"/>
              </a:solidFill>
            </a:endParaRPr>
          </a:p>
          <a:p>
            <a:r>
              <a:rPr lang="ja-JP" altLang="en-US" sz="1100" b="1" dirty="0">
                <a:solidFill>
                  <a:srgbClr val="FF0000"/>
                </a:solidFill>
              </a:rPr>
              <a:t>・コメント・注意コメント・社内注意事項・社内コメント　こちらは施設</a:t>
            </a:r>
            <a:r>
              <a:rPr lang="en-US" altLang="ja-JP" sz="1100" b="1" dirty="0">
                <a:solidFill>
                  <a:srgbClr val="FF0000"/>
                </a:solidFill>
              </a:rPr>
              <a:t>DB</a:t>
            </a:r>
            <a:r>
              <a:rPr lang="ja-JP" altLang="en-US" sz="1100" b="1" dirty="0">
                <a:solidFill>
                  <a:srgbClr val="FF0000"/>
                </a:solidFill>
              </a:rPr>
              <a:t>とは別で実施場所</a:t>
            </a:r>
            <a:r>
              <a:rPr lang="en-US" altLang="ja-JP" sz="1100" b="1" dirty="0">
                <a:solidFill>
                  <a:srgbClr val="FF0000"/>
                </a:solidFill>
              </a:rPr>
              <a:t>DB</a:t>
            </a:r>
            <a:r>
              <a:rPr lang="ja-JP" altLang="en-US" sz="1100" b="1" dirty="0">
                <a:solidFill>
                  <a:srgbClr val="FF0000"/>
                </a:solidFill>
              </a:rPr>
              <a:t>にも作成</a:t>
            </a:r>
            <a:endParaRPr lang="en-US" altLang="ja-JP" sz="1100" b="1" dirty="0">
              <a:solidFill>
                <a:srgbClr val="FF0000"/>
              </a:solidFill>
            </a:endParaRPr>
          </a:p>
        </p:txBody>
      </p:sp>
      <p:cxnSp>
        <p:nvCxnSpPr>
          <p:cNvPr id="8" name="直線矢印コネクタ 7">
            <a:extLst>
              <a:ext uri="{FF2B5EF4-FFF2-40B4-BE49-F238E27FC236}">
                <a16:creationId xmlns:a16="http://schemas.microsoft.com/office/drawing/2014/main" id="{49A75EE1-9D9C-290D-B577-BF91E838E1AE}"/>
              </a:ext>
            </a:extLst>
          </p:cNvPr>
          <p:cNvCxnSpPr>
            <a:cxnSpLocks/>
          </p:cNvCxnSpPr>
          <p:nvPr/>
        </p:nvCxnSpPr>
        <p:spPr>
          <a:xfrm flipH="1" flipV="1">
            <a:off x="6436400" y="4329723"/>
            <a:ext cx="3375199" cy="648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3AADDF94-2936-3BC3-2651-3899E89189B3}"/>
              </a:ext>
            </a:extLst>
          </p:cNvPr>
          <p:cNvSpPr txBox="1"/>
          <p:nvPr/>
        </p:nvSpPr>
        <p:spPr>
          <a:xfrm>
            <a:off x="9840132" y="4933151"/>
            <a:ext cx="1313180" cy="261610"/>
          </a:xfrm>
          <a:prstGeom prst="rect">
            <a:avLst/>
          </a:prstGeom>
          <a:noFill/>
        </p:spPr>
        <p:txBody>
          <a:bodyPr wrap="none" rtlCol="0">
            <a:spAutoFit/>
          </a:bodyPr>
          <a:lstStyle/>
          <a:p>
            <a:r>
              <a:rPr lang="ja-JP" altLang="en-US" sz="1100"/>
              <a:t>管理担当者　削除</a:t>
            </a:r>
            <a:endParaRPr kumimoji="1" lang="en-US" altLang="ja-JP" sz="1100" dirty="0"/>
          </a:p>
        </p:txBody>
      </p:sp>
    </p:spTree>
    <p:extLst>
      <p:ext uri="{BB962C8B-B14F-4D97-AF65-F5344CB8AC3E}">
        <p14:creationId xmlns:p14="http://schemas.microsoft.com/office/powerpoint/2010/main" val="365297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24C57F7-438A-A5BB-F828-7E92D707E18F}"/>
              </a:ext>
            </a:extLst>
          </p:cNvPr>
          <p:cNvPicPr>
            <a:picLocks noChangeAspect="1"/>
          </p:cNvPicPr>
          <p:nvPr/>
        </p:nvPicPr>
        <p:blipFill>
          <a:blip r:embed="rId2"/>
          <a:stretch>
            <a:fillRect/>
          </a:stretch>
        </p:blipFill>
        <p:spPr>
          <a:xfrm>
            <a:off x="717846" y="940037"/>
            <a:ext cx="4442026" cy="2312332"/>
          </a:xfrm>
          <a:prstGeom prst="rect">
            <a:avLst/>
          </a:prstGeom>
        </p:spPr>
      </p:pic>
      <p:pic>
        <p:nvPicPr>
          <p:cNvPr id="7" name="図 6">
            <a:extLst>
              <a:ext uri="{FF2B5EF4-FFF2-40B4-BE49-F238E27FC236}">
                <a16:creationId xmlns:a16="http://schemas.microsoft.com/office/drawing/2014/main" id="{07E5DEA7-5261-02A0-D286-F09A9E8B5DA5}"/>
              </a:ext>
            </a:extLst>
          </p:cNvPr>
          <p:cNvPicPr>
            <a:picLocks noChangeAspect="1"/>
          </p:cNvPicPr>
          <p:nvPr/>
        </p:nvPicPr>
        <p:blipFill>
          <a:blip r:embed="rId3"/>
          <a:stretch>
            <a:fillRect/>
          </a:stretch>
        </p:blipFill>
        <p:spPr>
          <a:xfrm>
            <a:off x="677936" y="3016663"/>
            <a:ext cx="4780218" cy="3157671"/>
          </a:xfrm>
          <a:prstGeom prst="rect">
            <a:avLst/>
          </a:prstGeom>
        </p:spPr>
      </p:pic>
      <p:sp>
        <p:nvSpPr>
          <p:cNvPr id="8" name="正方形/長方形 7">
            <a:extLst>
              <a:ext uri="{FF2B5EF4-FFF2-40B4-BE49-F238E27FC236}">
                <a16:creationId xmlns:a16="http://schemas.microsoft.com/office/drawing/2014/main" id="{398EE1B6-179A-04BA-FE9F-C69FACE9EC48}"/>
              </a:ext>
            </a:extLst>
          </p:cNvPr>
          <p:cNvSpPr/>
          <p:nvPr/>
        </p:nvSpPr>
        <p:spPr>
          <a:xfrm>
            <a:off x="677936" y="940037"/>
            <a:ext cx="4780218" cy="5234297"/>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90CBFD7-CAE6-21DD-E6FF-FFF301B83627}"/>
              </a:ext>
            </a:extLst>
          </p:cNvPr>
          <p:cNvSpPr txBox="1"/>
          <p:nvPr/>
        </p:nvSpPr>
        <p:spPr>
          <a:xfrm>
            <a:off x="329969" y="252183"/>
            <a:ext cx="1569660" cy="369332"/>
          </a:xfrm>
          <a:prstGeom prst="rect">
            <a:avLst/>
          </a:prstGeom>
          <a:noFill/>
        </p:spPr>
        <p:txBody>
          <a:bodyPr wrap="none" rtlCol="0">
            <a:spAutoFit/>
          </a:bodyPr>
          <a:lstStyle/>
          <a:p>
            <a:r>
              <a:rPr lang="ja-JP" altLang="en-US" dirty="0"/>
              <a:t>利用予約一覧</a:t>
            </a:r>
            <a:endParaRPr kumimoji="1" lang="ja-JP" altLang="en-US" dirty="0"/>
          </a:p>
        </p:txBody>
      </p:sp>
      <p:sp>
        <p:nvSpPr>
          <p:cNvPr id="10" name="テキスト ボックス 9">
            <a:extLst>
              <a:ext uri="{FF2B5EF4-FFF2-40B4-BE49-F238E27FC236}">
                <a16:creationId xmlns:a16="http://schemas.microsoft.com/office/drawing/2014/main" id="{95DC8D7B-49F8-B4A9-85FD-8B9342D76421}"/>
              </a:ext>
            </a:extLst>
          </p:cNvPr>
          <p:cNvSpPr txBox="1"/>
          <p:nvPr/>
        </p:nvSpPr>
        <p:spPr>
          <a:xfrm>
            <a:off x="5863520" y="5427856"/>
            <a:ext cx="2286203" cy="307777"/>
          </a:xfrm>
          <a:prstGeom prst="rect">
            <a:avLst/>
          </a:prstGeom>
          <a:noFill/>
        </p:spPr>
        <p:txBody>
          <a:bodyPr wrap="none" rtlCol="0">
            <a:spAutoFit/>
          </a:bodyPr>
          <a:lstStyle/>
          <a:p>
            <a:r>
              <a:rPr kumimoji="1" lang="ja-JP" altLang="en-US" sz="1400" b="1" dirty="0">
                <a:solidFill>
                  <a:srgbClr val="FF0000"/>
                </a:solidFill>
              </a:rPr>
              <a:t>楽市システムとの</a:t>
            </a:r>
            <a:r>
              <a:rPr kumimoji="1" lang="en-US" altLang="ja-JP" sz="1400" b="1" dirty="0">
                <a:solidFill>
                  <a:srgbClr val="FF0000"/>
                </a:solidFill>
              </a:rPr>
              <a:t>API</a:t>
            </a:r>
            <a:r>
              <a:rPr lang="ja-JP" altLang="en-US" sz="1400" b="1" dirty="0">
                <a:solidFill>
                  <a:srgbClr val="FF0000"/>
                </a:solidFill>
              </a:rPr>
              <a:t>連携</a:t>
            </a:r>
            <a:endParaRPr kumimoji="1" lang="ja-JP" altLang="en-US" sz="1400" b="1" dirty="0">
              <a:solidFill>
                <a:srgbClr val="FF0000"/>
              </a:solidFill>
            </a:endParaRPr>
          </a:p>
        </p:txBody>
      </p:sp>
      <p:sp>
        <p:nvSpPr>
          <p:cNvPr id="11" name="テキスト ボックス 10">
            <a:extLst>
              <a:ext uri="{FF2B5EF4-FFF2-40B4-BE49-F238E27FC236}">
                <a16:creationId xmlns:a16="http://schemas.microsoft.com/office/drawing/2014/main" id="{AC030C0F-6180-6021-A6A9-651CA7F3945F}"/>
              </a:ext>
            </a:extLst>
          </p:cNvPr>
          <p:cNvSpPr txBox="1"/>
          <p:nvPr/>
        </p:nvSpPr>
        <p:spPr>
          <a:xfrm>
            <a:off x="5801549" y="5696555"/>
            <a:ext cx="3425707" cy="600164"/>
          </a:xfrm>
          <a:prstGeom prst="rect">
            <a:avLst/>
          </a:prstGeom>
          <a:noFill/>
        </p:spPr>
        <p:txBody>
          <a:bodyPr wrap="square" rtlCol="0">
            <a:spAutoFit/>
          </a:bodyPr>
          <a:lstStyle/>
          <a:p>
            <a:r>
              <a:rPr kumimoji="1" lang="ja-JP" altLang="en-US" sz="1100" b="1" dirty="0"/>
              <a:t>（</a:t>
            </a:r>
            <a:r>
              <a:rPr kumimoji="1" lang="en-US" altLang="ja-JP" sz="1100" b="1" dirty="0"/>
              <a:t>G</a:t>
            </a:r>
            <a:r>
              <a:rPr kumimoji="1" lang="ja-JP" altLang="en-US" sz="1100" b="1" dirty="0"/>
              <a:t>Ｅ</a:t>
            </a:r>
            <a:r>
              <a:rPr kumimoji="1" lang="en-US" altLang="ja-JP" sz="1100" b="1" dirty="0"/>
              <a:t>T</a:t>
            </a:r>
            <a:r>
              <a:rPr kumimoji="1" lang="ja-JP" altLang="en-US" sz="1100" b="1" dirty="0"/>
              <a:t>）</a:t>
            </a:r>
            <a:r>
              <a:rPr kumimoji="1" lang="ja-JP" altLang="en-US" sz="1100" dirty="0"/>
              <a:t>　楽市システム　申込登録時　自動登録</a:t>
            </a:r>
            <a:br>
              <a:rPr kumimoji="1" lang="en-US" altLang="ja-JP" sz="1100" dirty="0"/>
            </a:br>
            <a:r>
              <a:rPr kumimoji="1" lang="ja-JP" altLang="en-US" sz="1100" dirty="0"/>
              <a:t>　　ステータス：予約受付</a:t>
            </a:r>
            <a:endParaRPr kumimoji="1" lang="en-US" altLang="ja-JP" sz="1100" dirty="0"/>
          </a:p>
          <a:p>
            <a:endParaRPr kumimoji="1" lang="en-US" altLang="ja-JP" sz="1100" dirty="0"/>
          </a:p>
        </p:txBody>
      </p:sp>
      <p:cxnSp>
        <p:nvCxnSpPr>
          <p:cNvPr id="12" name="直線矢印コネクタ 11">
            <a:extLst>
              <a:ext uri="{FF2B5EF4-FFF2-40B4-BE49-F238E27FC236}">
                <a16:creationId xmlns:a16="http://schemas.microsoft.com/office/drawing/2014/main" id="{08D9F632-4495-6172-6C92-D4C799559B83}"/>
              </a:ext>
            </a:extLst>
          </p:cNvPr>
          <p:cNvCxnSpPr>
            <a:cxnSpLocks/>
          </p:cNvCxnSpPr>
          <p:nvPr/>
        </p:nvCxnSpPr>
        <p:spPr>
          <a:xfrm flipH="1">
            <a:off x="2765391" y="1896688"/>
            <a:ext cx="3036158" cy="317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A416B8DD-BD9D-F12C-685F-27F8A712F2D6}"/>
              </a:ext>
            </a:extLst>
          </p:cNvPr>
          <p:cNvSpPr txBox="1"/>
          <p:nvPr/>
        </p:nvSpPr>
        <p:spPr>
          <a:xfrm>
            <a:off x="5840823" y="1765883"/>
            <a:ext cx="5822159" cy="261610"/>
          </a:xfrm>
          <a:prstGeom prst="rect">
            <a:avLst/>
          </a:prstGeom>
          <a:noFill/>
        </p:spPr>
        <p:txBody>
          <a:bodyPr wrap="square" rtlCol="0">
            <a:spAutoFit/>
          </a:bodyPr>
          <a:lstStyle/>
          <a:p>
            <a:r>
              <a:rPr lang="ja-JP" altLang="en-US" sz="1100" dirty="0"/>
              <a:t>項目追加　独自施設</a:t>
            </a:r>
            <a:r>
              <a:rPr lang="en-US" altLang="ja-JP" sz="1100" dirty="0"/>
              <a:t>ID</a:t>
            </a:r>
            <a:r>
              <a:rPr lang="ja-JP" altLang="en-US" sz="1100" dirty="0"/>
              <a:t>　実施場所</a:t>
            </a:r>
            <a:r>
              <a:rPr lang="en-US" altLang="ja-JP" sz="1100" dirty="0"/>
              <a:t>ID</a:t>
            </a:r>
            <a:r>
              <a:rPr lang="ja-JP" altLang="en-US" sz="1100" dirty="0"/>
              <a:t>　独自実施場所</a:t>
            </a:r>
            <a:r>
              <a:rPr lang="en-US" altLang="ja-JP" sz="1100" dirty="0"/>
              <a:t>ID</a:t>
            </a:r>
            <a:endParaRPr kumimoji="1" lang="en-US" altLang="ja-JP" sz="1100" dirty="0"/>
          </a:p>
        </p:txBody>
      </p:sp>
      <p:sp>
        <p:nvSpPr>
          <p:cNvPr id="17" name="テキスト ボックス 16">
            <a:extLst>
              <a:ext uri="{FF2B5EF4-FFF2-40B4-BE49-F238E27FC236}">
                <a16:creationId xmlns:a16="http://schemas.microsoft.com/office/drawing/2014/main" id="{1C656A64-E503-226D-DEF2-B1789061CC90}"/>
              </a:ext>
            </a:extLst>
          </p:cNvPr>
          <p:cNvSpPr txBox="1"/>
          <p:nvPr/>
        </p:nvSpPr>
        <p:spPr>
          <a:xfrm>
            <a:off x="5863521" y="877712"/>
            <a:ext cx="3425707" cy="261610"/>
          </a:xfrm>
          <a:prstGeom prst="rect">
            <a:avLst/>
          </a:prstGeom>
          <a:noFill/>
        </p:spPr>
        <p:txBody>
          <a:bodyPr wrap="square" rtlCol="0">
            <a:spAutoFit/>
          </a:bodyPr>
          <a:lstStyle/>
          <a:p>
            <a:r>
              <a:rPr kumimoji="1" lang="ja-JP" altLang="en-US" sz="1100" b="1" dirty="0"/>
              <a:t>楽市システム申込分、本システム作成分を一括検索</a:t>
            </a:r>
            <a:endParaRPr kumimoji="1" lang="en-US" altLang="ja-JP" sz="1100" b="1" dirty="0"/>
          </a:p>
        </p:txBody>
      </p:sp>
      <p:cxnSp>
        <p:nvCxnSpPr>
          <p:cNvPr id="3" name="直線矢印コネクタ 2">
            <a:extLst>
              <a:ext uri="{FF2B5EF4-FFF2-40B4-BE49-F238E27FC236}">
                <a16:creationId xmlns:a16="http://schemas.microsoft.com/office/drawing/2014/main" id="{1115EE53-CC09-FB83-0F28-AC1736A16FB9}"/>
              </a:ext>
            </a:extLst>
          </p:cNvPr>
          <p:cNvCxnSpPr>
            <a:cxnSpLocks/>
          </p:cNvCxnSpPr>
          <p:nvPr/>
        </p:nvCxnSpPr>
        <p:spPr>
          <a:xfrm flipH="1">
            <a:off x="3702424" y="2258404"/>
            <a:ext cx="2037154" cy="1223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テキスト ボックス 5">
            <a:extLst>
              <a:ext uri="{FF2B5EF4-FFF2-40B4-BE49-F238E27FC236}">
                <a16:creationId xmlns:a16="http://schemas.microsoft.com/office/drawing/2014/main" id="{465E038E-7354-EFA5-A3BE-49DC26A6B427}"/>
              </a:ext>
            </a:extLst>
          </p:cNvPr>
          <p:cNvSpPr txBox="1"/>
          <p:nvPr/>
        </p:nvSpPr>
        <p:spPr>
          <a:xfrm>
            <a:off x="5739578" y="2136139"/>
            <a:ext cx="2579212" cy="261610"/>
          </a:xfrm>
          <a:prstGeom prst="rect">
            <a:avLst/>
          </a:prstGeom>
          <a:noFill/>
        </p:spPr>
        <p:txBody>
          <a:bodyPr wrap="square" rtlCol="0">
            <a:spAutoFit/>
          </a:bodyPr>
          <a:lstStyle/>
          <a:p>
            <a:r>
              <a:rPr lang="ja-JP" altLang="en-US" sz="1100" dirty="0"/>
              <a:t>テキスト入力に変更　</a:t>
            </a:r>
            <a:r>
              <a:rPr lang="en-US" altLang="ja-JP" sz="1100" dirty="0"/>
              <a:t>DB</a:t>
            </a:r>
            <a:r>
              <a:rPr lang="ja-JP" altLang="en-US" sz="1100" dirty="0"/>
              <a:t>無し　</a:t>
            </a:r>
            <a:endParaRPr kumimoji="1" lang="en-US" altLang="ja-JP" sz="1100" dirty="0"/>
          </a:p>
        </p:txBody>
      </p:sp>
      <p:cxnSp>
        <p:nvCxnSpPr>
          <p:cNvPr id="21" name="直線矢印コネクタ 20">
            <a:extLst>
              <a:ext uri="{FF2B5EF4-FFF2-40B4-BE49-F238E27FC236}">
                <a16:creationId xmlns:a16="http://schemas.microsoft.com/office/drawing/2014/main" id="{8DE329F7-A024-86DE-9B74-4DFAD0D34E7F}"/>
              </a:ext>
            </a:extLst>
          </p:cNvPr>
          <p:cNvCxnSpPr>
            <a:cxnSpLocks/>
            <a:stCxn id="24" idx="1"/>
          </p:cNvCxnSpPr>
          <p:nvPr/>
        </p:nvCxnSpPr>
        <p:spPr>
          <a:xfrm flipH="1" flipV="1">
            <a:off x="1223010" y="3656814"/>
            <a:ext cx="4640512" cy="6867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テキスト ボックス 23">
            <a:extLst>
              <a:ext uri="{FF2B5EF4-FFF2-40B4-BE49-F238E27FC236}">
                <a16:creationId xmlns:a16="http://schemas.microsoft.com/office/drawing/2014/main" id="{E9381008-D207-62CF-486A-E65E7CFCA620}"/>
              </a:ext>
            </a:extLst>
          </p:cNvPr>
          <p:cNvSpPr txBox="1"/>
          <p:nvPr/>
        </p:nvSpPr>
        <p:spPr>
          <a:xfrm>
            <a:off x="5863522" y="4043489"/>
            <a:ext cx="3003854" cy="600164"/>
          </a:xfrm>
          <a:prstGeom prst="rect">
            <a:avLst/>
          </a:prstGeom>
          <a:noFill/>
        </p:spPr>
        <p:txBody>
          <a:bodyPr wrap="square" rtlCol="0">
            <a:spAutoFit/>
          </a:bodyPr>
          <a:lstStyle/>
          <a:p>
            <a:r>
              <a:rPr kumimoji="1" lang="ja-JP" altLang="en-US" sz="1100" dirty="0"/>
              <a:t>楽市システムからの連携案件は　</a:t>
            </a:r>
            <a:endParaRPr kumimoji="1" lang="en-US" altLang="ja-JP" sz="1100" dirty="0"/>
          </a:p>
          <a:p>
            <a:r>
              <a:rPr kumimoji="1" lang="ja-JP" altLang="en-US" sz="1100" dirty="0"/>
              <a:t>削除ボタンを薄くする　押せなくする</a:t>
            </a:r>
            <a:endParaRPr kumimoji="1" lang="en-US" altLang="ja-JP" sz="1100" dirty="0"/>
          </a:p>
          <a:p>
            <a:r>
              <a:rPr kumimoji="1" lang="ja-JP" altLang="en-US" sz="1100" dirty="0"/>
              <a:t>（＝対象ユーザー企業　コロンブスマン）</a:t>
            </a:r>
            <a:endParaRPr kumimoji="1" lang="en-US" altLang="ja-JP" sz="1100" dirty="0"/>
          </a:p>
        </p:txBody>
      </p:sp>
      <p:sp>
        <p:nvSpPr>
          <p:cNvPr id="26" name="テキスト ボックス 25">
            <a:extLst>
              <a:ext uri="{FF2B5EF4-FFF2-40B4-BE49-F238E27FC236}">
                <a16:creationId xmlns:a16="http://schemas.microsoft.com/office/drawing/2014/main" id="{A3550C20-7247-0C23-4DF2-324D5C40BE48}"/>
              </a:ext>
            </a:extLst>
          </p:cNvPr>
          <p:cNvSpPr txBox="1"/>
          <p:nvPr/>
        </p:nvSpPr>
        <p:spPr>
          <a:xfrm>
            <a:off x="9554329" y="4512848"/>
            <a:ext cx="2286203" cy="261610"/>
          </a:xfrm>
          <a:prstGeom prst="rect">
            <a:avLst/>
          </a:prstGeom>
          <a:noFill/>
        </p:spPr>
        <p:txBody>
          <a:bodyPr wrap="square" rtlCol="0">
            <a:spAutoFit/>
          </a:bodyPr>
          <a:lstStyle/>
          <a:p>
            <a:r>
              <a:rPr kumimoji="1" lang="ja-JP" altLang="en-US" sz="1100" dirty="0"/>
              <a:t>削除した場合、</a:t>
            </a:r>
            <a:r>
              <a:rPr kumimoji="1" lang="en-US" altLang="ja-JP" sz="1100" dirty="0"/>
              <a:t>POPUP</a:t>
            </a:r>
            <a:r>
              <a:rPr kumimoji="1" lang="ja-JP" altLang="en-US" sz="1100" dirty="0"/>
              <a:t>を表示</a:t>
            </a:r>
            <a:endParaRPr kumimoji="1" lang="en-US" altLang="ja-JP" sz="1100" dirty="0"/>
          </a:p>
        </p:txBody>
      </p:sp>
      <p:cxnSp>
        <p:nvCxnSpPr>
          <p:cNvPr id="30" name="直線矢印コネクタ 29">
            <a:extLst>
              <a:ext uri="{FF2B5EF4-FFF2-40B4-BE49-F238E27FC236}">
                <a16:creationId xmlns:a16="http://schemas.microsoft.com/office/drawing/2014/main" id="{48FE4CD9-4910-0CF7-E8BE-B70CC8F2ACA4}"/>
              </a:ext>
            </a:extLst>
          </p:cNvPr>
          <p:cNvCxnSpPr>
            <a:cxnSpLocks/>
            <a:stCxn id="33" idx="1"/>
          </p:cNvCxnSpPr>
          <p:nvPr/>
        </p:nvCxnSpPr>
        <p:spPr>
          <a:xfrm flipH="1">
            <a:off x="3702424" y="2586674"/>
            <a:ext cx="2034759" cy="1837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テキスト ボックス 32">
            <a:extLst>
              <a:ext uri="{FF2B5EF4-FFF2-40B4-BE49-F238E27FC236}">
                <a16:creationId xmlns:a16="http://schemas.microsoft.com/office/drawing/2014/main" id="{3326474F-8EDC-A5E6-4A60-C362D8FC4C24}"/>
              </a:ext>
            </a:extLst>
          </p:cNvPr>
          <p:cNvSpPr txBox="1"/>
          <p:nvPr/>
        </p:nvSpPr>
        <p:spPr>
          <a:xfrm>
            <a:off x="5737183" y="2455869"/>
            <a:ext cx="1836866" cy="261610"/>
          </a:xfrm>
          <a:prstGeom prst="rect">
            <a:avLst/>
          </a:prstGeom>
          <a:noFill/>
        </p:spPr>
        <p:txBody>
          <a:bodyPr wrap="square" rtlCol="0">
            <a:spAutoFit/>
          </a:bodyPr>
          <a:lstStyle/>
          <a:p>
            <a:r>
              <a:rPr lang="en-US" altLang="ja-JP" sz="1100" dirty="0"/>
              <a:t>API</a:t>
            </a:r>
            <a:r>
              <a:rPr lang="ja-JP" altLang="en-US" sz="1100" dirty="0"/>
              <a:t>連携企業</a:t>
            </a:r>
            <a:r>
              <a:rPr kumimoji="1" lang="ja-JP" altLang="en-US" sz="1100" dirty="0"/>
              <a:t>　へ変更</a:t>
            </a:r>
            <a:endParaRPr kumimoji="1" lang="en-US" altLang="ja-JP" sz="1100" dirty="0"/>
          </a:p>
        </p:txBody>
      </p:sp>
      <p:pic>
        <p:nvPicPr>
          <p:cNvPr id="36" name="図 35">
            <a:extLst>
              <a:ext uri="{FF2B5EF4-FFF2-40B4-BE49-F238E27FC236}">
                <a16:creationId xmlns:a16="http://schemas.microsoft.com/office/drawing/2014/main" id="{FC723B23-522C-DA0C-66EB-815B720B0AC1}"/>
              </a:ext>
            </a:extLst>
          </p:cNvPr>
          <p:cNvPicPr>
            <a:picLocks noChangeAspect="1"/>
          </p:cNvPicPr>
          <p:nvPr/>
        </p:nvPicPr>
        <p:blipFill>
          <a:blip r:embed="rId4"/>
          <a:stretch>
            <a:fillRect/>
          </a:stretch>
        </p:blipFill>
        <p:spPr>
          <a:xfrm>
            <a:off x="6705658" y="3453523"/>
            <a:ext cx="5301876" cy="528523"/>
          </a:xfrm>
          <a:prstGeom prst="rect">
            <a:avLst/>
          </a:prstGeom>
        </p:spPr>
      </p:pic>
      <p:cxnSp>
        <p:nvCxnSpPr>
          <p:cNvPr id="37" name="直線矢印コネクタ 36">
            <a:extLst>
              <a:ext uri="{FF2B5EF4-FFF2-40B4-BE49-F238E27FC236}">
                <a16:creationId xmlns:a16="http://schemas.microsoft.com/office/drawing/2014/main" id="{11A0644F-485F-95B1-8972-7A329C2B5B68}"/>
              </a:ext>
            </a:extLst>
          </p:cNvPr>
          <p:cNvCxnSpPr>
            <a:cxnSpLocks/>
            <a:stCxn id="36" idx="1"/>
          </p:cNvCxnSpPr>
          <p:nvPr/>
        </p:nvCxnSpPr>
        <p:spPr>
          <a:xfrm flipH="1" flipV="1">
            <a:off x="2172832" y="3177676"/>
            <a:ext cx="4532826" cy="5401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正方形/長方形 38">
            <a:extLst>
              <a:ext uri="{FF2B5EF4-FFF2-40B4-BE49-F238E27FC236}">
                <a16:creationId xmlns:a16="http://schemas.microsoft.com/office/drawing/2014/main" id="{2554F584-0A96-8FE0-6DAD-371529255883}"/>
              </a:ext>
            </a:extLst>
          </p:cNvPr>
          <p:cNvSpPr/>
          <p:nvPr/>
        </p:nvSpPr>
        <p:spPr>
          <a:xfrm>
            <a:off x="936061" y="3000055"/>
            <a:ext cx="1704270" cy="2934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0C720052-48C2-0586-86B6-33F836156D5C}"/>
              </a:ext>
            </a:extLst>
          </p:cNvPr>
          <p:cNvSpPr txBox="1"/>
          <p:nvPr/>
        </p:nvSpPr>
        <p:spPr>
          <a:xfrm>
            <a:off x="7737458" y="3013898"/>
            <a:ext cx="3661580" cy="430887"/>
          </a:xfrm>
          <a:prstGeom prst="rect">
            <a:avLst/>
          </a:prstGeom>
          <a:noFill/>
        </p:spPr>
        <p:txBody>
          <a:bodyPr wrap="none" rtlCol="0">
            <a:spAutoFit/>
          </a:bodyPr>
          <a:lstStyle/>
          <a:p>
            <a:r>
              <a:rPr kumimoji="1" lang="en-US" altLang="ja-JP" sz="1100" dirty="0"/>
              <a:t>CSV</a:t>
            </a:r>
            <a:r>
              <a:rPr kumimoji="1" lang="ja-JP" altLang="en-US" sz="1100" dirty="0"/>
              <a:t>機能　</a:t>
            </a:r>
            <a:r>
              <a:rPr lang="ja-JP" altLang="en-US" sz="1100" dirty="0"/>
              <a:t>独自施設</a:t>
            </a:r>
            <a:r>
              <a:rPr lang="en-US" altLang="ja-JP" sz="1100" dirty="0"/>
              <a:t>ID</a:t>
            </a:r>
            <a:r>
              <a:rPr lang="ja-JP" altLang="en-US" sz="1100" dirty="0"/>
              <a:t>　実施場所</a:t>
            </a:r>
            <a:r>
              <a:rPr lang="en-US" altLang="ja-JP" sz="1100" dirty="0"/>
              <a:t>ID</a:t>
            </a:r>
            <a:r>
              <a:rPr lang="ja-JP" altLang="en-US" sz="1100" dirty="0"/>
              <a:t>　独自実施場所</a:t>
            </a:r>
            <a:r>
              <a:rPr lang="en-US" altLang="ja-JP" sz="1100" dirty="0"/>
              <a:t>ID</a:t>
            </a:r>
          </a:p>
          <a:p>
            <a:r>
              <a:rPr lang="ja-JP" altLang="en-US" sz="1100" dirty="0"/>
              <a:t>　　　　　・</a:t>
            </a:r>
            <a:r>
              <a:rPr kumimoji="1" lang="en-US" altLang="ja-JP" sz="1100" dirty="0"/>
              <a:t>API</a:t>
            </a:r>
            <a:r>
              <a:rPr kumimoji="1" lang="ja-JP" altLang="en-US" sz="1100" dirty="0"/>
              <a:t>連携企業・連携形態　追加</a:t>
            </a:r>
            <a:endParaRPr kumimoji="1" lang="en-US" altLang="ja-JP" sz="1100" dirty="0"/>
          </a:p>
        </p:txBody>
      </p:sp>
      <p:sp>
        <p:nvSpPr>
          <p:cNvPr id="18" name="四角形: 角を丸くする 17">
            <a:extLst>
              <a:ext uri="{FF2B5EF4-FFF2-40B4-BE49-F238E27FC236}">
                <a16:creationId xmlns:a16="http://schemas.microsoft.com/office/drawing/2014/main" id="{ED6F7BE2-77B8-5C7F-C913-C1E3C48D6839}"/>
              </a:ext>
            </a:extLst>
          </p:cNvPr>
          <p:cNvSpPr/>
          <p:nvPr/>
        </p:nvSpPr>
        <p:spPr>
          <a:xfrm>
            <a:off x="9632622" y="4745323"/>
            <a:ext cx="2053058" cy="1902463"/>
          </a:xfrm>
          <a:prstGeom prst="roundRect">
            <a:avLst>
              <a:gd name="adj" fmla="val 6946"/>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3298D3B7-743D-F46B-963F-45B455879C13}"/>
              </a:ext>
            </a:extLst>
          </p:cNvPr>
          <p:cNvCxnSpPr>
            <a:cxnSpLocks/>
          </p:cNvCxnSpPr>
          <p:nvPr/>
        </p:nvCxnSpPr>
        <p:spPr>
          <a:xfrm flipH="1" flipV="1">
            <a:off x="1192023" y="4808339"/>
            <a:ext cx="8301298" cy="1711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正方形/長方形 21">
            <a:extLst>
              <a:ext uri="{FF2B5EF4-FFF2-40B4-BE49-F238E27FC236}">
                <a16:creationId xmlns:a16="http://schemas.microsoft.com/office/drawing/2014/main" id="{829103FF-CB4B-F7B5-4388-610165C30883}"/>
              </a:ext>
            </a:extLst>
          </p:cNvPr>
          <p:cNvSpPr/>
          <p:nvPr/>
        </p:nvSpPr>
        <p:spPr>
          <a:xfrm>
            <a:off x="10118796" y="5576084"/>
            <a:ext cx="1001488" cy="442832"/>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05CB3C9-66C3-B1F1-97AD-7EB4D71F1A27}"/>
              </a:ext>
            </a:extLst>
          </p:cNvPr>
          <p:cNvSpPr txBox="1"/>
          <p:nvPr/>
        </p:nvSpPr>
        <p:spPr>
          <a:xfrm>
            <a:off x="9804843" y="4848687"/>
            <a:ext cx="1191724" cy="230832"/>
          </a:xfrm>
          <a:prstGeom prst="rect">
            <a:avLst/>
          </a:prstGeom>
          <a:noFill/>
        </p:spPr>
        <p:txBody>
          <a:bodyPr wrap="square" rtlCol="0">
            <a:spAutoFit/>
          </a:bodyPr>
          <a:lstStyle/>
          <a:p>
            <a:r>
              <a:rPr kumimoji="1" lang="ja-JP" altLang="en-US" sz="900" dirty="0"/>
              <a:t>削除しますか？</a:t>
            </a:r>
            <a:endParaRPr kumimoji="1" lang="en-US" altLang="ja-JP" sz="900" dirty="0"/>
          </a:p>
        </p:txBody>
      </p:sp>
      <p:sp>
        <p:nvSpPr>
          <p:cNvPr id="25" name="テキスト ボックス 24">
            <a:extLst>
              <a:ext uri="{FF2B5EF4-FFF2-40B4-BE49-F238E27FC236}">
                <a16:creationId xmlns:a16="http://schemas.microsoft.com/office/drawing/2014/main" id="{B2F5A1DF-5963-F424-C6B2-6416422CD05A}"/>
              </a:ext>
            </a:extLst>
          </p:cNvPr>
          <p:cNvSpPr txBox="1"/>
          <p:nvPr/>
        </p:nvSpPr>
        <p:spPr>
          <a:xfrm>
            <a:off x="9804843" y="5146473"/>
            <a:ext cx="1785177" cy="369332"/>
          </a:xfrm>
          <a:prstGeom prst="rect">
            <a:avLst/>
          </a:prstGeom>
          <a:noFill/>
        </p:spPr>
        <p:txBody>
          <a:bodyPr wrap="square" rtlCol="0">
            <a:spAutoFit/>
          </a:bodyPr>
          <a:lstStyle/>
          <a:p>
            <a:r>
              <a:rPr lang="ja-JP" altLang="en-US" sz="900" dirty="0"/>
              <a:t>削除した際のカレンダー表示を下記より選択ください。</a:t>
            </a:r>
            <a:endParaRPr kumimoji="1" lang="en-US" altLang="ja-JP" sz="900" dirty="0"/>
          </a:p>
        </p:txBody>
      </p:sp>
      <p:sp>
        <p:nvSpPr>
          <p:cNvPr id="27" name="四角形: 角を丸くする 26">
            <a:extLst>
              <a:ext uri="{FF2B5EF4-FFF2-40B4-BE49-F238E27FC236}">
                <a16:creationId xmlns:a16="http://schemas.microsoft.com/office/drawing/2014/main" id="{EC39C7FF-5F16-D33F-C825-256D9B717AAE}"/>
              </a:ext>
            </a:extLst>
          </p:cNvPr>
          <p:cNvSpPr/>
          <p:nvPr/>
        </p:nvSpPr>
        <p:spPr>
          <a:xfrm>
            <a:off x="9955373" y="6279546"/>
            <a:ext cx="681048" cy="201266"/>
          </a:xfrm>
          <a:prstGeom prst="roundRect">
            <a:avLst>
              <a:gd name="adj" fmla="val 6946"/>
            </a:avLst>
          </a:prstGeom>
          <a:solidFill>
            <a:srgbClr val="79C4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0259F092-EBB9-3AB0-6DB0-13789B039F16}"/>
              </a:ext>
            </a:extLst>
          </p:cNvPr>
          <p:cNvSpPr/>
          <p:nvPr/>
        </p:nvSpPr>
        <p:spPr>
          <a:xfrm>
            <a:off x="10744043" y="6279546"/>
            <a:ext cx="681048" cy="201266"/>
          </a:xfrm>
          <a:prstGeom prst="roundRect">
            <a:avLst>
              <a:gd name="adj" fmla="val 6946"/>
            </a:avLst>
          </a:prstGeom>
          <a:solidFill>
            <a:srgbClr val="FFA4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07E71AB3-EE9B-1224-BDA6-ED4183AA7009}"/>
              </a:ext>
            </a:extLst>
          </p:cNvPr>
          <p:cNvSpPr txBox="1"/>
          <p:nvPr/>
        </p:nvSpPr>
        <p:spPr>
          <a:xfrm>
            <a:off x="10886717" y="6271330"/>
            <a:ext cx="516252" cy="230832"/>
          </a:xfrm>
          <a:prstGeom prst="rect">
            <a:avLst/>
          </a:prstGeom>
          <a:noFill/>
        </p:spPr>
        <p:txBody>
          <a:bodyPr wrap="square" rtlCol="0">
            <a:spAutoFit/>
          </a:bodyPr>
          <a:lstStyle/>
          <a:p>
            <a:r>
              <a:rPr lang="ja-JP" altLang="en-US" sz="900" b="1" dirty="0">
                <a:solidFill>
                  <a:schemeClr val="bg1"/>
                </a:solidFill>
              </a:rPr>
              <a:t>削除</a:t>
            </a:r>
            <a:endParaRPr kumimoji="1" lang="en-US" altLang="ja-JP" sz="900" b="1" dirty="0">
              <a:solidFill>
                <a:schemeClr val="bg1"/>
              </a:solidFill>
            </a:endParaRPr>
          </a:p>
        </p:txBody>
      </p:sp>
      <p:sp>
        <p:nvSpPr>
          <p:cNvPr id="32" name="テキスト ボックス 31">
            <a:extLst>
              <a:ext uri="{FF2B5EF4-FFF2-40B4-BE49-F238E27FC236}">
                <a16:creationId xmlns:a16="http://schemas.microsoft.com/office/drawing/2014/main" id="{85B38C49-45B9-C678-D49B-8E33865634FD}"/>
              </a:ext>
            </a:extLst>
          </p:cNvPr>
          <p:cNvSpPr txBox="1"/>
          <p:nvPr/>
        </p:nvSpPr>
        <p:spPr>
          <a:xfrm>
            <a:off x="10120169" y="6279546"/>
            <a:ext cx="516252" cy="230832"/>
          </a:xfrm>
          <a:prstGeom prst="rect">
            <a:avLst/>
          </a:prstGeom>
          <a:noFill/>
        </p:spPr>
        <p:txBody>
          <a:bodyPr wrap="square" rtlCol="0">
            <a:spAutoFit/>
          </a:bodyPr>
          <a:lstStyle/>
          <a:p>
            <a:r>
              <a:rPr kumimoji="1" lang="ja-JP" altLang="en-US" sz="900" b="1" dirty="0">
                <a:solidFill>
                  <a:schemeClr val="bg1"/>
                </a:solidFill>
              </a:rPr>
              <a:t>戻る</a:t>
            </a:r>
            <a:endParaRPr kumimoji="1" lang="en-US" altLang="ja-JP" sz="900" b="1" dirty="0">
              <a:solidFill>
                <a:schemeClr val="bg1"/>
              </a:solidFill>
            </a:endParaRPr>
          </a:p>
        </p:txBody>
      </p:sp>
      <p:sp>
        <p:nvSpPr>
          <p:cNvPr id="34" name="テキスト ボックス 33">
            <a:extLst>
              <a:ext uri="{FF2B5EF4-FFF2-40B4-BE49-F238E27FC236}">
                <a16:creationId xmlns:a16="http://schemas.microsoft.com/office/drawing/2014/main" id="{6F206CA6-9485-6D8E-7700-E5FAAADEB50F}"/>
              </a:ext>
            </a:extLst>
          </p:cNvPr>
          <p:cNvSpPr txBox="1"/>
          <p:nvPr/>
        </p:nvSpPr>
        <p:spPr>
          <a:xfrm>
            <a:off x="10528388" y="5573434"/>
            <a:ext cx="446850" cy="261610"/>
          </a:xfrm>
          <a:prstGeom prst="rect">
            <a:avLst/>
          </a:prstGeom>
          <a:noFill/>
        </p:spPr>
        <p:txBody>
          <a:bodyPr wrap="square" rtlCol="0">
            <a:spAutoFit/>
          </a:bodyPr>
          <a:lstStyle/>
          <a:p>
            <a:r>
              <a:rPr kumimoji="1" lang="en-US" altLang="ja-JP" sz="1100" b="1" dirty="0"/>
              <a:t>×</a:t>
            </a:r>
          </a:p>
        </p:txBody>
      </p:sp>
      <p:sp>
        <p:nvSpPr>
          <p:cNvPr id="35" name="テキスト ボックス 34">
            <a:extLst>
              <a:ext uri="{FF2B5EF4-FFF2-40B4-BE49-F238E27FC236}">
                <a16:creationId xmlns:a16="http://schemas.microsoft.com/office/drawing/2014/main" id="{54E79AE1-9AC9-621B-85D3-5D89E83F2156}"/>
              </a:ext>
            </a:extLst>
          </p:cNvPr>
          <p:cNvSpPr txBox="1"/>
          <p:nvPr/>
        </p:nvSpPr>
        <p:spPr>
          <a:xfrm>
            <a:off x="10540540" y="5785241"/>
            <a:ext cx="446850" cy="261610"/>
          </a:xfrm>
          <a:prstGeom prst="rect">
            <a:avLst/>
          </a:prstGeom>
          <a:noFill/>
        </p:spPr>
        <p:txBody>
          <a:bodyPr wrap="square" rtlCol="0">
            <a:spAutoFit/>
          </a:bodyPr>
          <a:lstStyle/>
          <a:p>
            <a:r>
              <a:rPr kumimoji="1" lang="ja-JP" altLang="en-US" sz="1100" b="1" dirty="0"/>
              <a:t>ー</a:t>
            </a:r>
            <a:endParaRPr kumimoji="1" lang="en-US" altLang="ja-JP" sz="1100" b="1" dirty="0"/>
          </a:p>
        </p:txBody>
      </p:sp>
      <p:pic>
        <p:nvPicPr>
          <p:cNvPr id="40" name="図 39">
            <a:extLst>
              <a:ext uri="{FF2B5EF4-FFF2-40B4-BE49-F238E27FC236}">
                <a16:creationId xmlns:a16="http://schemas.microsoft.com/office/drawing/2014/main" id="{AE87ADF6-EAB3-30C7-18D0-0898B35E0750}"/>
              </a:ext>
            </a:extLst>
          </p:cNvPr>
          <p:cNvPicPr>
            <a:picLocks noChangeAspect="1"/>
          </p:cNvPicPr>
          <p:nvPr/>
        </p:nvPicPr>
        <p:blipFill>
          <a:blip r:embed="rId5"/>
          <a:stretch>
            <a:fillRect/>
          </a:stretch>
        </p:blipFill>
        <p:spPr>
          <a:xfrm>
            <a:off x="10252643" y="5675981"/>
            <a:ext cx="93747" cy="71490"/>
          </a:xfrm>
          <a:prstGeom prst="rect">
            <a:avLst/>
          </a:prstGeom>
        </p:spPr>
      </p:pic>
      <p:cxnSp>
        <p:nvCxnSpPr>
          <p:cNvPr id="43" name="直線コネクタ 42">
            <a:extLst>
              <a:ext uri="{FF2B5EF4-FFF2-40B4-BE49-F238E27FC236}">
                <a16:creationId xmlns:a16="http://schemas.microsoft.com/office/drawing/2014/main" id="{42AA6426-85CE-F00F-0712-C37264E64E0D}"/>
              </a:ext>
            </a:extLst>
          </p:cNvPr>
          <p:cNvCxnSpPr>
            <a:stCxn id="22" idx="1"/>
            <a:endCxn id="22" idx="3"/>
          </p:cNvCxnSpPr>
          <p:nvPr/>
        </p:nvCxnSpPr>
        <p:spPr>
          <a:xfrm>
            <a:off x="10118796" y="5797500"/>
            <a:ext cx="1001488" cy="0"/>
          </a:xfrm>
          <a:prstGeom prst="line">
            <a:avLst/>
          </a:prstGeom>
          <a:ln w="9525">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 name="直線矢印コネクタ 1">
            <a:extLst>
              <a:ext uri="{FF2B5EF4-FFF2-40B4-BE49-F238E27FC236}">
                <a16:creationId xmlns:a16="http://schemas.microsoft.com/office/drawing/2014/main" id="{F0995A66-EF46-6D66-7CF9-EF6CDED68350}"/>
              </a:ext>
            </a:extLst>
          </p:cNvPr>
          <p:cNvCxnSpPr>
            <a:cxnSpLocks/>
            <a:stCxn id="38" idx="1"/>
          </p:cNvCxnSpPr>
          <p:nvPr/>
        </p:nvCxnSpPr>
        <p:spPr>
          <a:xfrm flipH="1" flipV="1">
            <a:off x="3930468" y="2831352"/>
            <a:ext cx="1731685" cy="1000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テキスト ボックス 37">
            <a:extLst>
              <a:ext uri="{FF2B5EF4-FFF2-40B4-BE49-F238E27FC236}">
                <a16:creationId xmlns:a16="http://schemas.microsoft.com/office/drawing/2014/main" id="{E80021F8-6D6B-9B0D-9BA3-C98D73983EC2}"/>
              </a:ext>
            </a:extLst>
          </p:cNvPr>
          <p:cNvSpPr txBox="1"/>
          <p:nvPr/>
        </p:nvSpPr>
        <p:spPr>
          <a:xfrm>
            <a:off x="5662153" y="2800602"/>
            <a:ext cx="1653047" cy="261610"/>
          </a:xfrm>
          <a:prstGeom prst="rect">
            <a:avLst/>
          </a:prstGeom>
          <a:noFill/>
        </p:spPr>
        <p:txBody>
          <a:bodyPr wrap="square" rtlCol="0">
            <a:spAutoFit/>
          </a:bodyPr>
          <a:lstStyle/>
          <a:p>
            <a:r>
              <a:rPr lang="ja-JP" altLang="en-US" sz="1100" dirty="0"/>
              <a:t>項目追加　連携形態</a:t>
            </a:r>
            <a:endParaRPr kumimoji="1" lang="en-US" altLang="ja-JP" sz="1100" dirty="0"/>
          </a:p>
        </p:txBody>
      </p:sp>
    </p:spTree>
    <p:extLst>
      <p:ext uri="{BB962C8B-B14F-4D97-AF65-F5344CB8AC3E}">
        <p14:creationId xmlns:p14="http://schemas.microsoft.com/office/powerpoint/2010/main" val="330398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2786973-6CFF-B3F4-CF70-30FAD8149934}"/>
              </a:ext>
            </a:extLst>
          </p:cNvPr>
          <p:cNvPicPr>
            <a:picLocks noChangeAspect="1"/>
          </p:cNvPicPr>
          <p:nvPr/>
        </p:nvPicPr>
        <p:blipFill>
          <a:blip r:embed="rId2"/>
          <a:stretch>
            <a:fillRect/>
          </a:stretch>
        </p:blipFill>
        <p:spPr>
          <a:xfrm>
            <a:off x="819433" y="767074"/>
            <a:ext cx="3602313" cy="2941983"/>
          </a:xfrm>
          <a:prstGeom prst="rect">
            <a:avLst/>
          </a:prstGeom>
        </p:spPr>
      </p:pic>
      <p:pic>
        <p:nvPicPr>
          <p:cNvPr id="5" name="図 4">
            <a:extLst>
              <a:ext uri="{FF2B5EF4-FFF2-40B4-BE49-F238E27FC236}">
                <a16:creationId xmlns:a16="http://schemas.microsoft.com/office/drawing/2014/main" id="{437C2086-2F84-6463-08D1-21674382BC22}"/>
              </a:ext>
            </a:extLst>
          </p:cNvPr>
          <p:cNvPicPr>
            <a:picLocks noChangeAspect="1"/>
          </p:cNvPicPr>
          <p:nvPr/>
        </p:nvPicPr>
        <p:blipFill>
          <a:blip r:embed="rId3"/>
          <a:stretch>
            <a:fillRect/>
          </a:stretch>
        </p:blipFill>
        <p:spPr>
          <a:xfrm>
            <a:off x="896964" y="3699051"/>
            <a:ext cx="3472647" cy="2803424"/>
          </a:xfrm>
          <a:prstGeom prst="rect">
            <a:avLst/>
          </a:prstGeom>
        </p:spPr>
      </p:pic>
      <p:sp>
        <p:nvSpPr>
          <p:cNvPr id="6" name="正方形/長方形 5">
            <a:extLst>
              <a:ext uri="{FF2B5EF4-FFF2-40B4-BE49-F238E27FC236}">
                <a16:creationId xmlns:a16="http://schemas.microsoft.com/office/drawing/2014/main" id="{CDBC8DE5-2F4C-6CCD-C327-F58B22E4C9F3}"/>
              </a:ext>
            </a:extLst>
          </p:cNvPr>
          <p:cNvSpPr/>
          <p:nvPr/>
        </p:nvSpPr>
        <p:spPr>
          <a:xfrm>
            <a:off x="781484" y="767074"/>
            <a:ext cx="3738221" cy="6060341"/>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48A8EF3F-8F4B-85B0-9BE7-0C8178ED52F3}"/>
              </a:ext>
            </a:extLst>
          </p:cNvPr>
          <p:cNvPicPr>
            <a:picLocks noChangeAspect="1"/>
          </p:cNvPicPr>
          <p:nvPr/>
        </p:nvPicPr>
        <p:blipFill>
          <a:blip r:embed="rId4"/>
          <a:srcRect r="13812"/>
          <a:stretch/>
        </p:blipFill>
        <p:spPr>
          <a:xfrm>
            <a:off x="781484" y="6492469"/>
            <a:ext cx="3781973" cy="334946"/>
          </a:xfrm>
          <a:prstGeom prst="rect">
            <a:avLst/>
          </a:prstGeom>
        </p:spPr>
      </p:pic>
      <p:sp>
        <p:nvSpPr>
          <p:cNvPr id="8" name="テキスト ボックス 7">
            <a:extLst>
              <a:ext uri="{FF2B5EF4-FFF2-40B4-BE49-F238E27FC236}">
                <a16:creationId xmlns:a16="http://schemas.microsoft.com/office/drawing/2014/main" id="{80D9206B-92C4-A07C-03A4-0BF1993FEE79}"/>
              </a:ext>
            </a:extLst>
          </p:cNvPr>
          <p:cNvSpPr txBox="1"/>
          <p:nvPr/>
        </p:nvSpPr>
        <p:spPr>
          <a:xfrm>
            <a:off x="329969" y="252183"/>
            <a:ext cx="1569660" cy="369332"/>
          </a:xfrm>
          <a:prstGeom prst="rect">
            <a:avLst/>
          </a:prstGeom>
          <a:noFill/>
        </p:spPr>
        <p:txBody>
          <a:bodyPr wrap="none" rtlCol="0">
            <a:spAutoFit/>
          </a:bodyPr>
          <a:lstStyle/>
          <a:p>
            <a:r>
              <a:rPr kumimoji="1" lang="ja-JP" altLang="en-US" dirty="0"/>
              <a:t>利用予約詳細</a:t>
            </a:r>
          </a:p>
        </p:txBody>
      </p:sp>
      <p:sp>
        <p:nvSpPr>
          <p:cNvPr id="9" name="テキスト ボックス 8">
            <a:extLst>
              <a:ext uri="{FF2B5EF4-FFF2-40B4-BE49-F238E27FC236}">
                <a16:creationId xmlns:a16="http://schemas.microsoft.com/office/drawing/2014/main" id="{56F8690C-22AC-E13A-5F17-00CB8B3B714B}"/>
              </a:ext>
            </a:extLst>
          </p:cNvPr>
          <p:cNvSpPr txBox="1"/>
          <p:nvPr/>
        </p:nvSpPr>
        <p:spPr>
          <a:xfrm>
            <a:off x="4903222" y="1930288"/>
            <a:ext cx="2286203" cy="307777"/>
          </a:xfrm>
          <a:prstGeom prst="rect">
            <a:avLst/>
          </a:prstGeom>
          <a:noFill/>
        </p:spPr>
        <p:txBody>
          <a:bodyPr wrap="none" rtlCol="0">
            <a:spAutoFit/>
          </a:bodyPr>
          <a:lstStyle/>
          <a:p>
            <a:r>
              <a:rPr kumimoji="1" lang="ja-JP" altLang="en-US" sz="1400" b="1" dirty="0">
                <a:solidFill>
                  <a:srgbClr val="FF0000"/>
                </a:solidFill>
              </a:rPr>
              <a:t>楽市システムとの</a:t>
            </a:r>
            <a:r>
              <a:rPr kumimoji="1" lang="en-US" altLang="ja-JP" sz="1400" b="1" dirty="0">
                <a:solidFill>
                  <a:srgbClr val="FF0000"/>
                </a:solidFill>
              </a:rPr>
              <a:t>API</a:t>
            </a:r>
            <a:r>
              <a:rPr lang="ja-JP" altLang="en-US" sz="1400" b="1" dirty="0">
                <a:solidFill>
                  <a:srgbClr val="FF0000"/>
                </a:solidFill>
              </a:rPr>
              <a:t>連携</a:t>
            </a:r>
            <a:endParaRPr kumimoji="1" lang="ja-JP" altLang="en-US" sz="1400" b="1" dirty="0">
              <a:solidFill>
                <a:srgbClr val="FF0000"/>
              </a:solidFill>
            </a:endParaRPr>
          </a:p>
        </p:txBody>
      </p:sp>
      <p:cxnSp>
        <p:nvCxnSpPr>
          <p:cNvPr id="10" name="直線矢印コネクタ 9">
            <a:extLst>
              <a:ext uri="{FF2B5EF4-FFF2-40B4-BE49-F238E27FC236}">
                <a16:creationId xmlns:a16="http://schemas.microsoft.com/office/drawing/2014/main" id="{82376D40-A1E5-9012-5CAF-7C5EF837984B}"/>
              </a:ext>
            </a:extLst>
          </p:cNvPr>
          <p:cNvCxnSpPr>
            <a:cxnSpLocks/>
            <a:stCxn id="11" idx="1"/>
          </p:cNvCxnSpPr>
          <p:nvPr/>
        </p:nvCxnSpPr>
        <p:spPr>
          <a:xfrm flipH="1">
            <a:off x="4091791" y="2326111"/>
            <a:ext cx="1105812" cy="37049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3144098E-7E3D-EE61-2912-778B5D26AC25}"/>
              </a:ext>
            </a:extLst>
          </p:cNvPr>
          <p:cNvSpPr txBox="1"/>
          <p:nvPr/>
        </p:nvSpPr>
        <p:spPr>
          <a:xfrm>
            <a:off x="5197603" y="2195306"/>
            <a:ext cx="5864649" cy="261610"/>
          </a:xfrm>
          <a:prstGeom prst="rect">
            <a:avLst/>
          </a:prstGeom>
          <a:noFill/>
        </p:spPr>
        <p:txBody>
          <a:bodyPr wrap="square" rtlCol="0">
            <a:spAutoFit/>
          </a:bodyPr>
          <a:lstStyle/>
          <a:p>
            <a:r>
              <a:rPr lang="ja-JP" altLang="en-US" sz="1100" dirty="0"/>
              <a:t>楽市システム連携案件の場合のみ　ステータス変更を行うことで</a:t>
            </a:r>
            <a:r>
              <a:rPr lang="en-US" altLang="ja-JP" sz="1100" dirty="0"/>
              <a:t>API</a:t>
            </a:r>
            <a:r>
              <a:rPr lang="ja-JP" altLang="en-US" sz="1100" dirty="0"/>
              <a:t>連携稼働</a:t>
            </a:r>
            <a:endParaRPr lang="en-US" altLang="ja-JP" sz="1100" dirty="0"/>
          </a:p>
        </p:txBody>
      </p:sp>
      <p:sp>
        <p:nvSpPr>
          <p:cNvPr id="16" name="テキスト ボックス 15">
            <a:extLst>
              <a:ext uri="{FF2B5EF4-FFF2-40B4-BE49-F238E27FC236}">
                <a16:creationId xmlns:a16="http://schemas.microsoft.com/office/drawing/2014/main" id="{7998D9A0-955B-7148-CBD3-59309C9A381E}"/>
              </a:ext>
            </a:extLst>
          </p:cNvPr>
          <p:cNvSpPr txBox="1"/>
          <p:nvPr/>
        </p:nvSpPr>
        <p:spPr>
          <a:xfrm>
            <a:off x="5317942" y="2585016"/>
            <a:ext cx="1556115" cy="261610"/>
          </a:xfrm>
          <a:prstGeom prst="rect">
            <a:avLst/>
          </a:prstGeom>
          <a:noFill/>
        </p:spPr>
        <p:txBody>
          <a:bodyPr wrap="square" rtlCol="0">
            <a:spAutoFit/>
          </a:bodyPr>
          <a:lstStyle/>
          <a:p>
            <a:r>
              <a:rPr kumimoji="1" lang="ja-JP" altLang="en-US" sz="1100" b="1" dirty="0">
                <a:solidFill>
                  <a:srgbClr val="FF0000"/>
                </a:solidFill>
              </a:rPr>
              <a:t>＜実施確定の場合＞</a:t>
            </a:r>
            <a:endParaRPr kumimoji="1" lang="en-US" altLang="ja-JP" sz="1100" b="1" dirty="0">
              <a:solidFill>
                <a:srgbClr val="FF0000"/>
              </a:solidFill>
            </a:endParaRPr>
          </a:p>
        </p:txBody>
      </p:sp>
      <p:sp>
        <p:nvSpPr>
          <p:cNvPr id="17" name="テキスト ボックス 16">
            <a:extLst>
              <a:ext uri="{FF2B5EF4-FFF2-40B4-BE49-F238E27FC236}">
                <a16:creationId xmlns:a16="http://schemas.microsoft.com/office/drawing/2014/main" id="{050BC5AF-B861-A461-FA1F-D7D8B12CE477}"/>
              </a:ext>
            </a:extLst>
          </p:cNvPr>
          <p:cNvSpPr txBox="1"/>
          <p:nvPr/>
        </p:nvSpPr>
        <p:spPr>
          <a:xfrm>
            <a:off x="5381842" y="4188022"/>
            <a:ext cx="1520310" cy="261610"/>
          </a:xfrm>
          <a:prstGeom prst="rect">
            <a:avLst/>
          </a:prstGeom>
          <a:noFill/>
        </p:spPr>
        <p:txBody>
          <a:bodyPr wrap="square" rtlCol="0">
            <a:spAutoFit/>
          </a:bodyPr>
          <a:lstStyle/>
          <a:p>
            <a:r>
              <a:rPr kumimoji="1" lang="ja-JP" altLang="en-US" sz="1100" b="1" dirty="0">
                <a:solidFill>
                  <a:srgbClr val="0070C0"/>
                </a:solidFill>
              </a:rPr>
              <a:t>＜実施不可の場合＞</a:t>
            </a:r>
            <a:endParaRPr kumimoji="1" lang="en-US" altLang="ja-JP" sz="1100" b="1" dirty="0">
              <a:solidFill>
                <a:srgbClr val="0070C0"/>
              </a:solidFill>
            </a:endParaRPr>
          </a:p>
        </p:txBody>
      </p:sp>
      <p:sp>
        <p:nvSpPr>
          <p:cNvPr id="19" name="テキスト ボックス 18">
            <a:extLst>
              <a:ext uri="{FF2B5EF4-FFF2-40B4-BE49-F238E27FC236}">
                <a16:creationId xmlns:a16="http://schemas.microsoft.com/office/drawing/2014/main" id="{EDC11DB1-1775-D26E-A0D0-17E558AF5494}"/>
              </a:ext>
            </a:extLst>
          </p:cNvPr>
          <p:cNvSpPr txBox="1"/>
          <p:nvPr/>
        </p:nvSpPr>
        <p:spPr>
          <a:xfrm>
            <a:off x="5408609" y="2835206"/>
            <a:ext cx="3835283" cy="1169551"/>
          </a:xfrm>
          <a:prstGeom prst="rect">
            <a:avLst/>
          </a:prstGeom>
          <a:noFill/>
        </p:spPr>
        <p:txBody>
          <a:bodyPr wrap="square" rtlCol="0">
            <a:spAutoFit/>
          </a:bodyPr>
          <a:lstStyle/>
          <a:p>
            <a:r>
              <a:rPr lang="ja-JP" altLang="en-US" sz="1000" dirty="0"/>
              <a:t>・</a:t>
            </a:r>
            <a:r>
              <a:rPr lang="en-US" altLang="ja-JP" sz="1000" dirty="0"/>
              <a:t>CLM</a:t>
            </a:r>
            <a:r>
              <a:rPr lang="ja-JP" altLang="en-US" sz="1000" dirty="0"/>
              <a:t>営業担当・</a:t>
            </a:r>
            <a:r>
              <a:rPr lang="en-US" altLang="ja-JP" sz="1000" dirty="0" err="1"/>
              <a:t>rakuichi_space</a:t>
            </a:r>
            <a:r>
              <a:rPr lang="ja-JP" altLang="en-US" sz="1000" dirty="0"/>
              <a:t>へ　確定メール送信</a:t>
            </a:r>
            <a:endParaRPr lang="en-US" altLang="ja-JP" sz="1000" dirty="0"/>
          </a:p>
          <a:p>
            <a:endParaRPr lang="en-US" altLang="ja-JP" sz="1000" dirty="0"/>
          </a:p>
          <a:p>
            <a:r>
              <a:rPr lang="ja-JP" altLang="en-US" sz="1000" dirty="0"/>
              <a:t>・対象案件更新</a:t>
            </a:r>
            <a:endParaRPr lang="en-US" altLang="ja-JP" sz="1000" dirty="0"/>
          </a:p>
          <a:p>
            <a:r>
              <a:rPr lang="ja-JP" altLang="en-US" sz="1000" dirty="0"/>
              <a:t>　ステータス：実施確定</a:t>
            </a:r>
            <a:endParaRPr lang="en-US" altLang="ja-JP" sz="1000" dirty="0"/>
          </a:p>
          <a:p>
            <a:r>
              <a:rPr lang="ja-JP" altLang="en-US" sz="1000" dirty="0"/>
              <a:t>　確定のメッセージ記載　</a:t>
            </a:r>
            <a:endParaRPr lang="en-US" altLang="ja-JP" sz="1000" dirty="0"/>
          </a:p>
          <a:p>
            <a:r>
              <a:rPr lang="ja-JP" altLang="en-US" sz="1000" dirty="0"/>
              <a:t>　備忘録へ記載　→　日付・時間・オーナー企業名・更新者名　ステータス変更あり</a:t>
            </a:r>
            <a:endParaRPr lang="en-US" altLang="ja-JP" sz="1000" dirty="0"/>
          </a:p>
        </p:txBody>
      </p:sp>
      <p:sp>
        <p:nvSpPr>
          <p:cNvPr id="20" name="テキスト ボックス 19">
            <a:extLst>
              <a:ext uri="{FF2B5EF4-FFF2-40B4-BE49-F238E27FC236}">
                <a16:creationId xmlns:a16="http://schemas.microsoft.com/office/drawing/2014/main" id="{E9A16818-260D-53F8-CEA6-73196788D522}"/>
              </a:ext>
            </a:extLst>
          </p:cNvPr>
          <p:cNvSpPr txBox="1"/>
          <p:nvPr/>
        </p:nvSpPr>
        <p:spPr>
          <a:xfrm>
            <a:off x="5466271" y="4449632"/>
            <a:ext cx="3270475" cy="1169551"/>
          </a:xfrm>
          <a:prstGeom prst="rect">
            <a:avLst/>
          </a:prstGeom>
          <a:noFill/>
        </p:spPr>
        <p:txBody>
          <a:bodyPr wrap="square" rtlCol="0">
            <a:spAutoFit/>
          </a:bodyPr>
          <a:lstStyle/>
          <a:p>
            <a:r>
              <a:rPr lang="ja-JP" altLang="en-US" sz="1000" dirty="0"/>
              <a:t>・</a:t>
            </a:r>
            <a:r>
              <a:rPr lang="en-US" altLang="ja-JP" sz="1000" dirty="0"/>
              <a:t>CLM</a:t>
            </a:r>
            <a:r>
              <a:rPr lang="ja-JP" altLang="en-US" sz="1000" dirty="0"/>
              <a:t>営業担当・</a:t>
            </a:r>
            <a:r>
              <a:rPr lang="en-US" altLang="ja-JP" sz="1000" dirty="0" err="1"/>
              <a:t>rakuichi_space</a:t>
            </a:r>
            <a:r>
              <a:rPr lang="ja-JP" altLang="en-US" sz="1000" dirty="0"/>
              <a:t>へ　不可メール送信</a:t>
            </a:r>
            <a:endParaRPr lang="en-US" altLang="ja-JP" sz="1000" dirty="0"/>
          </a:p>
          <a:p>
            <a:endParaRPr lang="en-US" altLang="ja-JP" sz="1000" dirty="0"/>
          </a:p>
          <a:p>
            <a:r>
              <a:rPr lang="ja-JP" altLang="en-US" sz="1000" dirty="0"/>
              <a:t>・対象案件更新</a:t>
            </a:r>
            <a:endParaRPr lang="en-US" altLang="ja-JP" sz="1000" dirty="0"/>
          </a:p>
          <a:p>
            <a:r>
              <a:rPr lang="ja-JP" altLang="en-US" sz="1000" dirty="0"/>
              <a:t>　ステータス：実施不可</a:t>
            </a:r>
            <a:endParaRPr lang="en-US" altLang="ja-JP" sz="1000" dirty="0"/>
          </a:p>
          <a:p>
            <a:r>
              <a:rPr lang="ja-JP" altLang="en-US" sz="1000" dirty="0"/>
              <a:t>　不可のメッセージ記載</a:t>
            </a:r>
            <a:endParaRPr lang="en-US" altLang="ja-JP" sz="1000" dirty="0"/>
          </a:p>
          <a:p>
            <a:r>
              <a:rPr lang="ja-JP" altLang="en-US" sz="1000" dirty="0"/>
              <a:t>　備忘録へ記載　→　日付・時間・オーナー企業名・更新者名　ステータス変更あり</a:t>
            </a:r>
            <a:endParaRPr lang="en-US" altLang="ja-JP" sz="1000" dirty="0"/>
          </a:p>
        </p:txBody>
      </p:sp>
      <p:cxnSp>
        <p:nvCxnSpPr>
          <p:cNvPr id="22" name="直線矢印コネクタ 21">
            <a:extLst>
              <a:ext uri="{FF2B5EF4-FFF2-40B4-BE49-F238E27FC236}">
                <a16:creationId xmlns:a16="http://schemas.microsoft.com/office/drawing/2014/main" id="{D8FB3157-E2A4-2151-7DF4-C04B10D6ED80}"/>
              </a:ext>
            </a:extLst>
          </p:cNvPr>
          <p:cNvCxnSpPr>
            <a:cxnSpLocks/>
          </p:cNvCxnSpPr>
          <p:nvPr/>
        </p:nvCxnSpPr>
        <p:spPr>
          <a:xfrm flipH="1">
            <a:off x="1541745" y="999388"/>
            <a:ext cx="3840097" cy="9196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テキスト ボックス 24">
            <a:extLst>
              <a:ext uri="{FF2B5EF4-FFF2-40B4-BE49-F238E27FC236}">
                <a16:creationId xmlns:a16="http://schemas.microsoft.com/office/drawing/2014/main" id="{637DF91D-2D3A-4C1C-9570-983AFDE94151}"/>
              </a:ext>
            </a:extLst>
          </p:cNvPr>
          <p:cNvSpPr txBox="1"/>
          <p:nvPr/>
        </p:nvSpPr>
        <p:spPr>
          <a:xfrm>
            <a:off x="5070504" y="1241770"/>
            <a:ext cx="3840097" cy="430887"/>
          </a:xfrm>
          <a:prstGeom prst="rect">
            <a:avLst/>
          </a:prstGeom>
          <a:noFill/>
        </p:spPr>
        <p:txBody>
          <a:bodyPr wrap="square" rtlCol="0">
            <a:spAutoFit/>
          </a:bodyPr>
          <a:lstStyle/>
          <a:p>
            <a:r>
              <a:rPr kumimoji="1" lang="ja-JP" altLang="en-US" sz="1100" dirty="0"/>
              <a:t>本システム登録案件のみ</a:t>
            </a:r>
            <a:r>
              <a:rPr lang="ja-JP" altLang="en-US" sz="1100" dirty="0"/>
              <a:t>　（楽市システムは　押せなくする）</a:t>
            </a:r>
            <a:endParaRPr kumimoji="1" lang="en-US" altLang="ja-JP" sz="1100" dirty="0"/>
          </a:p>
        </p:txBody>
      </p:sp>
      <p:cxnSp>
        <p:nvCxnSpPr>
          <p:cNvPr id="27" name="直線矢印コネクタ 26">
            <a:extLst>
              <a:ext uri="{FF2B5EF4-FFF2-40B4-BE49-F238E27FC236}">
                <a16:creationId xmlns:a16="http://schemas.microsoft.com/office/drawing/2014/main" id="{6C29079C-9F8A-A7B5-DAD0-766C61E232DB}"/>
              </a:ext>
            </a:extLst>
          </p:cNvPr>
          <p:cNvCxnSpPr>
            <a:cxnSpLocks/>
          </p:cNvCxnSpPr>
          <p:nvPr/>
        </p:nvCxnSpPr>
        <p:spPr>
          <a:xfrm flipH="1">
            <a:off x="3464103" y="1352756"/>
            <a:ext cx="1678171" cy="381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a:extLst>
              <a:ext uri="{FF2B5EF4-FFF2-40B4-BE49-F238E27FC236}">
                <a16:creationId xmlns:a16="http://schemas.microsoft.com/office/drawing/2014/main" id="{3E45EE93-884F-29BC-0E71-B794365A476B}"/>
              </a:ext>
            </a:extLst>
          </p:cNvPr>
          <p:cNvCxnSpPr>
            <a:cxnSpLocks/>
          </p:cNvCxnSpPr>
          <p:nvPr/>
        </p:nvCxnSpPr>
        <p:spPr>
          <a:xfrm flipH="1">
            <a:off x="4149601" y="1352756"/>
            <a:ext cx="992673" cy="3737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4AE88A47-3BCC-820D-0DCB-9421B582AF8D}"/>
              </a:ext>
            </a:extLst>
          </p:cNvPr>
          <p:cNvSpPr txBox="1"/>
          <p:nvPr/>
        </p:nvSpPr>
        <p:spPr>
          <a:xfrm>
            <a:off x="9738639" y="4065738"/>
            <a:ext cx="1565955" cy="430887"/>
          </a:xfrm>
          <a:prstGeom prst="rect">
            <a:avLst/>
          </a:prstGeom>
          <a:noFill/>
        </p:spPr>
        <p:txBody>
          <a:bodyPr wrap="square" rtlCol="0">
            <a:spAutoFit/>
          </a:bodyPr>
          <a:lstStyle/>
          <a:p>
            <a:r>
              <a:rPr lang="ja-JP" altLang="en-US" sz="1100" dirty="0"/>
              <a:t>実施不可に</a:t>
            </a:r>
            <a:r>
              <a:rPr kumimoji="1" lang="ja-JP" altLang="en-US" sz="1100" dirty="0"/>
              <a:t>した場合、</a:t>
            </a:r>
            <a:r>
              <a:rPr kumimoji="1" lang="en-US" altLang="ja-JP" sz="1100" dirty="0"/>
              <a:t>POPUP</a:t>
            </a:r>
            <a:r>
              <a:rPr kumimoji="1" lang="ja-JP" altLang="en-US" sz="1100" dirty="0"/>
              <a:t>を表示</a:t>
            </a:r>
            <a:endParaRPr kumimoji="1" lang="en-US" altLang="ja-JP" sz="1100" dirty="0"/>
          </a:p>
        </p:txBody>
      </p:sp>
      <p:sp>
        <p:nvSpPr>
          <p:cNvPr id="4" name="四角形: 角を丸くする 3">
            <a:extLst>
              <a:ext uri="{FF2B5EF4-FFF2-40B4-BE49-F238E27FC236}">
                <a16:creationId xmlns:a16="http://schemas.microsoft.com/office/drawing/2014/main" id="{8B2A3384-B769-7E5A-7532-DBB6D5392F18}"/>
              </a:ext>
            </a:extLst>
          </p:cNvPr>
          <p:cNvSpPr/>
          <p:nvPr/>
        </p:nvSpPr>
        <p:spPr>
          <a:xfrm>
            <a:off x="9694094" y="4502755"/>
            <a:ext cx="2053058" cy="1902463"/>
          </a:xfrm>
          <a:prstGeom prst="roundRect">
            <a:avLst>
              <a:gd name="adj" fmla="val 6946"/>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3423E6E-CC08-AD02-4588-7AF85876F232}"/>
              </a:ext>
            </a:extLst>
          </p:cNvPr>
          <p:cNvSpPr/>
          <p:nvPr/>
        </p:nvSpPr>
        <p:spPr>
          <a:xfrm>
            <a:off x="10180268" y="5333516"/>
            <a:ext cx="1001488" cy="442832"/>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B80D1C2-8657-592E-8855-8903C097C361}"/>
              </a:ext>
            </a:extLst>
          </p:cNvPr>
          <p:cNvSpPr txBox="1"/>
          <p:nvPr/>
        </p:nvSpPr>
        <p:spPr>
          <a:xfrm>
            <a:off x="9866315" y="4606119"/>
            <a:ext cx="1620248" cy="230832"/>
          </a:xfrm>
          <a:prstGeom prst="rect">
            <a:avLst/>
          </a:prstGeom>
          <a:noFill/>
        </p:spPr>
        <p:txBody>
          <a:bodyPr wrap="square" rtlCol="0">
            <a:spAutoFit/>
          </a:bodyPr>
          <a:lstStyle/>
          <a:p>
            <a:r>
              <a:rPr lang="ja-JP" altLang="en-US" sz="900" dirty="0"/>
              <a:t>実施不可に</a:t>
            </a:r>
            <a:r>
              <a:rPr kumimoji="1" lang="ja-JP" altLang="en-US" sz="900" dirty="0"/>
              <a:t>しますか？</a:t>
            </a:r>
            <a:endParaRPr kumimoji="1" lang="en-US" altLang="ja-JP" sz="900" dirty="0"/>
          </a:p>
        </p:txBody>
      </p:sp>
      <p:sp>
        <p:nvSpPr>
          <p:cNvPr id="14" name="テキスト ボックス 13">
            <a:extLst>
              <a:ext uri="{FF2B5EF4-FFF2-40B4-BE49-F238E27FC236}">
                <a16:creationId xmlns:a16="http://schemas.microsoft.com/office/drawing/2014/main" id="{30FE1EA6-680B-2D51-6690-C3BCAF316B25}"/>
              </a:ext>
            </a:extLst>
          </p:cNvPr>
          <p:cNvSpPr txBox="1"/>
          <p:nvPr/>
        </p:nvSpPr>
        <p:spPr>
          <a:xfrm>
            <a:off x="9866315" y="4903905"/>
            <a:ext cx="1785177" cy="369332"/>
          </a:xfrm>
          <a:prstGeom prst="rect">
            <a:avLst/>
          </a:prstGeom>
          <a:noFill/>
        </p:spPr>
        <p:txBody>
          <a:bodyPr wrap="square" rtlCol="0">
            <a:spAutoFit/>
          </a:bodyPr>
          <a:lstStyle/>
          <a:p>
            <a:r>
              <a:rPr lang="ja-JP" altLang="en-US" sz="900" dirty="0"/>
              <a:t>変更した際のカレンダー表示を下記より選択ください。</a:t>
            </a:r>
            <a:endParaRPr kumimoji="1" lang="en-US" altLang="ja-JP" sz="900" dirty="0"/>
          </a:p>
        </p:txBody>
      </p:sp>
      <p:sp>
        <p:nvSpPr>
          <p:cNvPr id="15" name="四角形: 角を丸くする 14">
            <a:extLst>
              <a:ext uri="{FF2B5EF4-FFF2-40B4-BE49-F238E27FC236}">
                <a16:creationId xmlns:a16="http://schemas.microsoft.com/office/drawing/2014/main" id="{65C770ED-349B-81F1-2A5C-0032EF9F2656}"/>
              </a:ext>
            </a:extLst>
          </p:cNvPr>
          <p:cNvSpPr/>
          <p:nvPr/>
        </p:nvSpPr>
        <p:spPr>
          <a:xfrm>
            <a:off x="10016845" y="6036978"/>
            <a:ext cx="681048" cy="201266"/>
          </a:xfrm>
          <a:prstGeom prst="roundRect">
            <a:avLst>
              <a:gd name="adj" fmla="val 6946"/>
            </a:avLst>
          </a:prstGeom>
          <a:solidFill>
            <a:srgbClr val="79C4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32CC9DD4-87DE-A1EB-4B34-9092688F592A}"/>
              </a:ext>
            </a:extLst>
          </p:cNvPr>
          <p:cNvSpPr/>
          <p:nvPr/>
        </p:nvSpPr>
        <p:spPr>
          <a:xfrm>
            <a:off x="10805515" y="6036978"/>
            <a:ext cx="681048" cy="201266"/>
          </a:xfrm>
          <a:prstGeom prst="roundRect">
            <a:avLst>
              <a:gd name="adj" fmla="val 6946"/>
            </a:avLst>
          </a:prstGeom>
          <a:solidFill>
            <a:srgbClr val="FFA4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1D56AAE-E262-BD81-0D38-27F4A36B159B}"/>
              </a:ext>
            </a:extLst>
          </p:cNvPr>
          <p:cNvSpPr txBox="1"/>
          <p:nvPr/>
        </p:nvSpPr>
        <p:spPr>
          <a:xfrm>
            <a:off x="10948189" y="6028762"/>
            <a:ext cx="516252" cy="230832"/>
          </a:xfrm>
          <a:prstGeom prst="rect">
            <a:avLst/>
          </a:prstGeom>
          <a:noFill/>
        </p:spPr>
        <p:txBody>
          <a:bodyPr wrap="square" rtlCol="0">
            <a:spAutoFit/>
          </a:bodyPr>
          <a:lstStyle/>
          <a:p>
            <a:r>
              <a:rPr kumimoji="1" lang="ja-JP" altLang="en-US" sz="900" b="1" dirty="0">
                <a:solidFill>
                  <a:schemeClr val="bg1"/>
                </a:solidFill>
              </a:rPr>
              <a:t>保存</a:t>
            </a:r>
            <a:endParaRPr kumimoji="1" lang="en-US" altLang="ja-JP" sz="900" b="1" dirty="0">
              <a:solidFill>
                <a:schemeClr val="bg1"/>
              </a:solidFill>
            </a:endParaRPr>
          </a:p>
        </p:txBody>
      </p:sp>
      <p:sp>
        <p:nvSpPr>
          <p:cNvPr id="23" name="テキスト ボックス 22">
            <a:extLst>
              <a:ext uri="{FF2B5EF4-FFF2-40B4-BE49-F238E27FC236}">
                <a16:creationId xmlns:a16="http://schemas.microsoft.com/office/drawing/2014/main" id="{FF3AA5F1-E7D4-08D8-6D27-42DEADF11836}"/>
              </a:ext>
            </a:extLst>
          </p:cNvPr>
          <p:cNvSpPr txBox="1"/>
          <p:nvPr/>
        </p:nvSpPr>
        <p:spPr>
          <a:xfrm>
            <a:off x="10181641" y="6036978"/>
            <a:ext cx="516252" cy="230832"/>
          </a:xfrm>
          <a:prstGeom prst="rect">
            <a:avLst/>
          </a:prstGeom>
          <a:noFill/>
        </p:spPr>
        <p:txBody>
          <a:bodyPr wrap="square" rtlCol="0">
            <a:spAutoFit/>
          </a:bodyPr>
          <a:lstStyle/>
          <a:p>
            <a:r>
              <a:rPr kumimoji="1" lang="ja-JP" altLang="en-US" sz="900" b="1" dirty="0">
                <a:solidFill>
                  <a:schemeClr val="bg1"/>
                </a:solidFill>
              </a:rPr>
              <a:t>戻る</a:t>
            </a:r>
            <a:endParaRPr kumimoji="1" lang="en-US" altLang="ja-JP" sz="900" b="1" dirty="0">
              <a:solidFill>
                <a:schemeClr val="bg1"/>
              </a:solidFill>
            </a:endParaRPr>
          </a:p>
        </p:txBody>
      </p:sp>
      <p:sp>
        <p:nvSpPr>
          <p:cNvPr id="24" name="テキスト ボックス 23">
            <a:extLst>
              <a:ext uri="{FF2B5EF4-FFF2-40B4-BE49-F238E27FC236}">
                <a16:creationId xmlns:a16="http://schemas.microsoft.com/office/drawing/2014/main" id="{472E733F-02C3-F933-0ACA-E9003A9DB8F7}"/>
              </a:ext>
            </a:extLst>
          </p:cNvPr>
          <p:cNvSpPr txBox="1"/>
          <p:nvPr/>
        </p:nvSpPr>
        <p:spPr>
          <a:xfrm>
            <a:off x="10589860" y="5330866"/>
            <a:ext cx="446850" cy="261610"/>
          </a:xfrm>
          <a:prstGeom prst="rect">
            <a:avLst/>
          </a:prstGeom>
          <a:noFill/>
        </p:spPr>
        <p:txBody>
          <a:bodyPr wrap="square" rtlCol="0">
            <a:spAutoFit/>
          </a:bodyPr>
          <a:lstStyle/>
          <a:p>
            <a:r>
              <a:rPr kumimoji="1" lang="en-US" altLang="ja-JP" sz="1100" b="1" dirty="0"/>
              <a:t>×</a:t>
            </a:r>
          </a:p>
        </p:txBody>
      </p:sp>
      <p:sp>
        <p:nvSpPr>
          <p:cNvPr id="28" name="テキスト ボックス 27">
            <a:extLst>
              <a:ext uri="{FF2B5EF4-FFF2-40B4-BE49-F238E27FC236}">
                <a16:creationId xmlns:a16="http://schemas.microsoft.com/office/drawing/2014/main" id="{46BDCDEB-E769-DBC7-D2EE-48459506D248}"/>
              </a:ext>
            </a:extLst>
          </p:cNvPr>
          <p:cNvSpPr txBox="1"/>
          <p:nvPr/>
        </p:nvSpPr>
        <p:spPr>
          <a:xfrm>
            <a:off x="10602012" y="5542673"/>
            <a:ext cx="446850" cy="261610"/>
          </a:xfrm>
          <a:prstGeom prst="rect">
            <a:avLst/>
          </a:prstGeom>
          <a:noFill/>
        </p:spPr>
        <p:txBody>
          <a:bodyPr wrap="square" rtlCol="0">
            <a:spAutoFit/>
          </a:bodyPr>
          <a:lstStyle/>
          <a:p>
            <a:r>
              <a:rPr kumimoji="1" lang="ja-JP" altLang="en-US" sz="1100" b="1" dirty="0"/>
              <a:t>ー</a:t>
            </a:r>
            <a:endParaRPr kumimoji="1" lang="en-US" altLang="ja-JP" sz="1100" b="1" dirty="0"/>
          </a:p>
        </p:txBody>
      </p:sp>
      <p:pic>
        <p:nvPicPr>
          <p:cNvPr id="29" name="図 28">
            <a:extLst>
              <a:ext uri="{FF2B5EF4-FFF2-40B4-BE49-F238E27FC236}">
                <a16:creationId xmlns:a16="http://schemas.microsoft.com/office/drawing/2014/main" id="{AF0533F1-A429-6F9E-A861-F5712F2BC902}"/>
              </a:ext>
            </a:extLst>
          </p:cNvPr>
          <p:cNvPicPr>
            <a:picLocks noChangeAspect="1"/>
          </p:cNvPicPr>
          <p:nvPr/>
        </p:nvPicPr>
        <p:blipFill>
          <a:blip r:embed="rId5"/>
          <a:stretch>
            <a:fillRect/>
          </a:stretch>
        </p:blipFill>
        <p:spPr>
          <a:xfrm>
            <a:off x="10314115" y="5433413"/>
            <a:ext cx="93747" cy="71490"/>
          </a:xfrm>
          <a:prstGeom prst="rect">
            <a:avLst/>
          </a:prstGeom>
        </p:spPr>
      </p:pic>
      <p:cxnSp>
        <p:nvCxnSpPr>
          <p:cNvPr id="30" name="直線コネクタ 29">
            <a:extLst>
              <a:ext uri="{FF2B5EF4-FFF2-40B4-BE49-F238E27FC236}">
                <a16:creationId xmlns:a16="http://schemas.microsoft.com/office/drawing/2014/main" id="{A86472DA-F720-BA2E-8654-AE0C3C5CD717}"/>
              </a:ext>
            </a:extLst>
          </p:cNvPr>
          <p:cNvCxnSpPr>
            <a:stCxn id="12" idx="1"/>
            <a:endCxn id="12" idx="3"/>
          </p:cNvCxnSpPr>
          <p:nvPr/>
        </p:nvCxnSpPr>
        <p:spPr>
          <a:xfrm>
            <a:off x="10180268" y="5554932"/>
            <a:ext cx="1001488" cy="0"/>
          </a:xfrm>
          <a:prstGeom prst="line">
            <a:avLst/>
          </a:prstGeom>
          <a:ln w="9525">
            <a:solidFill>
              <a:schemeClr val="bg1">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1" name="直線矢印コネクタ 30">
            <a:extLst>
              <a:ext uri="{FF2B5EF4-FFF2-40B4-BE49-F238E27FC236}">
                <a16:creationId xmlns:a16="http://schemas.microsoft.com/office/drawing/2014/main" id="{B289F600-7FAC-E094-AFEA-50A03843A712}"/>
              </a:ext>
            </a:extLst>
          </p:cNvPr>
          <p:cNvCxnSpPr>
            <a:cxnSpLocks/>
          </p:cNvCxnSpPr>
          <p:nvPr/>
        </p:nvCxnSpPr>
        <p:spPr>
          <a:xfrm flipH="1">
            <a:off x="4109394" y="5711712"/>
            <a:ext cx="5477078" cy="3792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テキスト ボックス 32">
            <a:extLst>
              <a:ext uri="{FF2B5EF4-FFF2-40B4-BE49-F238E27FC236}">
                <a16:creationId xmlns:a16="http://schemas.microsoft.com/office/drawing/2014/main" id="{C87707BF-C1C6-0AEC-B7EA-7E68A6FF44F2}"/>
              </a:ext>
            </a:extLst>
          </p:cNvPr>
          <p:cNvSpPr txBox="1"/>
          <p:nvPr/>
        </p:nvSpPr>
        <p:spPr>
          <a:xfrm>
            <a:off x="5384156" y="537403"/>
            <a:ext cx="5822159" cy="430887"/>
          </a:xfrm>
          <a:prstGeom prst="rect">
            <a:avLst/>
          </a:prstGeom>
          <a:noFill/>
        </p:spPr>
        <p:txBody>
          <a:bodyPr wrap="square" rtlCol="0">
            <a:spAutoFit/>
          </a:bodyPr>
          <a:lstStyle/>
          <a:p>
            <a:r>
              <a:rPr lang="ja-JP" altLang="en-US" sz="1100" dirty="0"/>
              <a:t>項目追加　独自施設</a:t>
            </a:r>
            <a:r>
              <a:rPr lang="en-US" altLang="ja-JP" sz="1100" dirty="0"/>
              <a:t>ID</a:t>
            </a:r>
            <a:r>
              <a:rPr lang="ja-JP" altLang="en-US" sz="1100" dirty="0"/>
              <a:t>　</a:t>
            </a:r>
            <a:endParaRPr lang="en-US" altLang="ja-JP" sz="1100" dirty="0"/>
          </a:p>
          <a:p>
            <a:r>
              <a:rPr lang="ja-JP" altLang="en-US" sz="1100" dirty="0"/>
              <a:t>　　　　　実施場所</a:t>
            </a:r>
            <a:r>
              <a:rPr lang="en-US" altLang="ja-JP" sz="1100" dirty="0"/>
              <a:t>ID</a:t>
            </a:r>
            <a:r>
              <a:rPr lang="ja-JP" altLang="en-US" sz="1100" dirty="0"/>
              <a:t>　独自実施場所</a:t>
            </a:r>
            <a:r>
              <a:rPr lang="en-US" altLang="ja-JP" sz="1100" dirty="0"/>
              <a:t>ID</a:t>
            </a:r>
            <a:r>
              <a:rPr lang="ja-JP" altLang="en-US" sz="1100" dirty="0"/>
              <a:t>　受注企業　</a:t>
            </a:r>
            <a:endParaRPr kumimoji="1" lang="en-US" altLang="ja-JP" sz="1100" dirty="0"/>
          </a:p>
        </p:txBody>
      </p:sp>
    </p:spTree>
    <p:extLst>
      <p:ext uri="{BB962C8B-B14F-4D97-AF65-F5344CB8AC3E}">
        <p14:creationId xmlns:p14="http://schemas.microsoft.com/office/powerpoint/2010/main" val="261280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C118CFD-5C83-C6C5-6C00-4DC5DCE99E5C}"/>
              </a:ext>
            </a:extLst>
          </p:cNvPr>
          <p:cNvSpPr txBox="1"/>
          <p:nvPr/>
        </p:nvSpPr>
        <p:spPr>
          <a:xfrm>
            <a:off x="638753" y="889367"/>
            <a:ext cx="5152139" cy="1477328"/>
          </a:xfrm>
          <a:prstGeom prst="rect">
            <a:avLst/>
          </a:prstGeom>
          <a:noFill/>
          <a:ln>
            <a:solidFill>
              <a:schemeClr val="bg1">
                <a:lumMod val="75000"/>
              </a:schemeClr>
            </a:solidFill>
          </a:ln>
        </p:spPr>
        <p:txBody>
          <a:bodyPr wrap="square" rtlCol="0">
            <a:spAutoFit/>
          </a:bodyPr>
          <a:lstStyle/>
          <a:p>
            <a:r>
              <a:rPr lang="ja-JP" altLang="en-US" sz="1000" dirty="0"/>
              <a:t>この度は催事スペースにつきまして弊社へご依頼頂き有難うございました。</a:t>
            </a:r>
          </a:p>
          <a:p>
            <a:r>
              <a:rPr lang="ja-JP" altLang="en-US" sz="1000" dirty="0"/>
              <a:t>下記内容にて催事スペース手配が確定しましたのでご報告させていただきます。</a:t>
            </a:r>
          </a:p>
          <a:p>
            <a:endParaRPr lang="ja-JP" altLang="en-US" sz="1000" dirty="0"/>
          </a:p>
          <a:p>
            <a:r>
              <a:rPr lang="ja-JP" altLang="en-US" sz="1000" dirty="0"/>
              <a:t>施設名：</a:t>
            </a:r>
            <a:r>
              <a:rPr lang="en-US" altLang="ja-JP" sz="1000" dirty="0"/>
              <a:t>###</a:t>
            </a:r>
            <a:r>
              <a:rPr lang="ja-JP" altLang="en-US" sz="1000" dirty="0"/>
              <a:t>施設名</a:t>
            </a:r>
            <a:r>
              <a:rPr lang="en-US" altLang="ja-JP" sz="1000" dirty="0"/>
              <a:t>###</a:t>
            </a:r>
          </a:p>
          <a:p>
            <a:r>
              <a:rPr lang="ja-JP" altLang="en-US" sz="1000" dirty="0"/>
              <a:t>実施場所：</a:t>
            </a:r>
            <a:r>
              <a:rPr lang="en-US" altLang="ja-JP" sz="1000" dirty="0"/>
              <a:t>###</a:t>
            </a:r>
            <a:r>
              <a:rPr lang="ja-JP" altLang="en-US" sz="1000" dirty="0"/>
              <a:t>実施場所</a:t>
            </a:r>
            <a:r>
              <a:rPr lang="en-US" altLang="ja-JP" sz="1000" dirty="0"/>
              <a:t>###</a:t>
            </a:r>
          </a:p>
          <a:p>
            <a:r>
              <a:rPr lang="ja-JP" altLang="en-US" sz="1000" dirty="0"/>
              <a:t>催事日程：</a:t>
            </a:r>
            <a:r>
              <a:rPr lang="en-US" altLang="ja-JP" sz="1000" dirty="0"/>
              <a:t>###</a:t>
            </a:r>
            <a:r>
              <a:rPr lang="ja-JP" altLang="en-US" sz="1000" dirty="0"/>
              <a:t>開始日</a:t>
            </a:r>
            <a:r>
              <a:rPr lang="en-US" altLang="ja-JP" sz="1000" dirty="0"/>
              <a:t>###</a:t>
            </a:r>
            <a:r>
              <a:rPr lang="ja-JP" altLang="en-US" sz="1000" dirty="0"/>
              <a:t>～</a:t>
            </a:r>
            <a:r>
              <a:rPr lang="en-US" altLang="ja-JP" sz="1000" dirty="0"/>
              <a:t>###</a:t>
            </a:r>
            <a:r>
              <a:rPr lang="ja-JP" altLang="en-US" sz="1000" dirty="0"/>
              <a:t>終了日</a:t>
            </a:r>
            <a:r>
              <a:rPr lang="en-US" altLang="ja-JP" sz="1000" dirty="0"/>
              <a:t>###</a:t>
            </a:r>
          </a:p>
          <a:p>
            <a:endParaRPr lang="en-US" altLang="ja-JP" sz="1000" dirty="0"/>
          </a:p>
          <a:p>
            <a:r>
              <a:rPr lang="ja-JP" altLang="en-US" sz="1000" dirty="0"/>
              <a:t>お申込確定後のキャンセルはお受けできかねますのでご了承願います。</a:t>
            </a:r>
          </a:p>
          <a:p>
            <a:r>
              <a:rPr lang="ja-JP" altLang="en-US" sz="1000" dirty="0"/>
              <a:t>また下記の注意事項についてご確認の上、イベントの実施をお願い致します。 </a:t>
            </a:r>
            <a:endParaRPr lang="en-US" altLang="ja-JP" sz="1000" dirty="0"/>
          </a:p>
        </p:txBody>
      </p:sp>
      <p:sp>
        <p:nvSpPr>
          <p:cNvPr id="5" name="テキスト ボックス 4">
            <a:extLst>
              <a:ext uri="{FF2B5EF4-FFF2-40B4-BE49-F238E27FC236}">
                <a16:creationId xmlns:a16="http://schemas.microsoft.com/office/drawing/2014/main" id="{C84F65FC-2875-AFDD-2FF0-078A38D9613B}"/>
              </a:ext>
            </a:extLst>
          </p:cNvPr>
          <p:cNvSpPr txBox="1"/>
          <p:nvPr/>
        </p:nvSpPr>
        <p:spPr>
          <a:xfrm>
            <a:off x="553453" y="627757"/>
            <a:ext cx="2018501" cy="261610"/>
          </a:xfrm>
          <a:prstGeom prst="rect">
            <a:avLst/>
          </a:prstGeom>
          <a:noFill/>
        </p:spPr>
        <p:txBody>
          <a:bodyPr wrap="none" rtlCol="0">
            <a:spAutoFit/>
          </a:bodyPr>
          <a:lstStyle/>
          <a:p>
            <a:r>
              <a:rPr lang="ja-JP" altLang="en-US" sz="1100" dirty="0"/>
              <a:t>実施確定の投稿メッセージ　</a:t>
            </a:r>
            <a:endParaRPr kumimoji="1" lang="ja-JP" altLang="en-US" sz="1100" b="1" dirty="0"/>
          </a:p>
        </p:txBody>
      </p:sp>
      <p:sp>
        <p:nvSpPr>
          <p:cNvPr id="6" name="テキスト ボックス 5">
            <a:extLst>
              <a:ext uri="{FF2B5EF4-FFF2-40B4-BE49-F238E27FC236}">
                <a16:creationId xmlns:a16="http://schemas.microsoft.com/office/drawing/2014/main" id="{480BEC3B-2DEC-49B4-28B1-B78E55495529}"/>
              </a:ext>
            </a:extLst>
          </p:cNvPr>
          <p:cNvSpPr txBox="1"/>
          <p:nvPr/>
        </p:nvSpPr>
        <p:spPr>
          <a:xfrm>
            <a:off x="718965" y="3498547"/>
            <a:ext cx="5152139" cy="2246769"/>
          </a:xfrm>
          <a:prstGeom prst="rect">
            <a:avLst/>
          </a:prstGeom>
          <a:noFill/>
          <a:ln>
            <a:solidFill>
              <a:schemeClr val="bg1">
                <a:lumMod val="75000"/>
              </a:schemeClr>
            </a:solidFill>
          </a:ln>
        </p:spPr>
        <p:txBody>
          <a:bodyPr wrap="square" rtlCol="0">
            <a:spAutoFit/>
          </a:bodyPr>
          <a:lstStyle/>
          <a:p>
            <a:r>
              <a:rPr lang="ja-JP" altLang="en-US" sz="1000" dirty="0"/>
              <a:t>この度は催事スペースにつきまして弊社へご依頼頂き有難うございました。</a:t>
            </a:r>
          </a:p>
          <a:p>
            <a:r>
              <a:rPr lang="ja-JP" altLang="en-US" sz="1000" dirty="0"/>
              <a:t>下記の催事スペースについてですが、施設側より実施不可とのことで回答がありましたのでご報告させていただきます。</a:t>
            </a:r>
          </a:p>
          <a:p>
            <a:endParaRPr lang="ja-JP" altLang="en-US" sz="1000" dirty="0"/>
          </a:p>
          <a:p>
            <a:r>
              <a:rPr lang="ja-JP" altLang="en-US" sz="1000" dirty="0"/>
              <a:t>施設名：</a:t>
            </a:r>
            <a:r>
              <a:rPr lang="en-US" altLang="ja-JP" sz="1000" dirty="0"/>
              <a:t>###</a:t>
            </a:r>
            <a:r>
              <a:rPr lang="ja-JP" altLang="en-US" sz="1000" dirty="0"/>
              <a:t>施設名</a:t>
            </a:r>
            <a:r>
              <a:rPr lang="en-US" altLang="ja-JP" sz="1000" dirty="0"/>
              <a:t>###</a:t>
            </a:r>
          </a:p>
          <a:p>
            <a:r>
              <a:rPr lang="ja-JP" altLang="en-US" sz="1000" dirty="0"/>
              <a:t>実施場所：</a:t>
            </a:r>
            <a:r>
              <a:rPr lang="en-US" altLang="ja-JP" sz="1000" dirty="0"/>
              <a:t>###</a:t>
            </a:r>
            <a:r>
              <a:rPr lang="ja-JP" altLang="en-US" sz="1000" dirty="0"/>
              <a:t>実施場所</a:t>
            </a:r>
            <a:r>
              <a:rPr lang="en-US" altLang="ja-JP" sz="1000" dirty="0"/>
              <a:t>###</a:t>
            </a:r>
          </a:p>
          <a:p>
            <a:r>
              <a:rPr lang="ja-JP" altLang="en-US" sz="1000" dirty="0"/>
              <a:t>催事日程：</a:t>
            </a:r>
            <a:r>
              <a:rPr lang="en-US" altLang="ja-JP" sz="1000" dirty="0"/>
              <a:t>###</a:t>
            </a:r>
            <a:r>
              <a:rPr lang="ja-JP" altLang="en-US" sz="1000" dirty="0"/>
              <a:t>開始日</a:t>
            </a:r>
            <a:r>
              <a:rPr lang="en-US" altLang="ja-JP" sz="1000" dirty="0"/>
              <a:t>###</a:t>
            </a:r>
            <a:r>
              <a:rPr lang="ja-JP" altLang="en-US" sz="1000" dirty="0"/>
              <a:t>～</a:t>
            </a:r>
            <a:r>
              <a:rPr lang="en-US" altLang="ja-JP" sz="1000" dirty="0"/>
              <a:t>###</a:t>
            </a:r>
            <a:r>
              <a:rPr lang="ja-JP" altLang="en-US" sz="1000" dirty="0"/>
              <a:t>終了日</a:t>
            </a:r>
            <a:r>
              <a:rPr lang="en-US" altLang="ja-JP" sz="1000" dirty="0"/>
              <a:t>###</a:t>
            </a:r>
          </a:p>
          <a:p>
            <a:endParaRPr lang="en-US" altLang="ja-JP" sz="1000" dirty="0"/>
          </a:p>
          <a:p>
            <a:r>
              <a:rPr lang="ja-JP" altLang="en-US" sz="1000" dirty="0"/>
              <a:t>せっかくのお申込みいただいたなか恐縮ではございますが、何卒ご理解の程よろしくお願いいたします。</a:t>
            </a:r>
          </a:p>
          <a:p>
            <a:endParaRPr lang="ja-JP" altLang="en-US" sz="1000" dirty="0"/>
          </a:p>
          <a:p>
            <a:r>
              <a:rPr lang="ja-JP" altLang="en-US" sz="1000" dirty="0"/>
              <a:t>またの機会がございましたら、ぜひよろしくお願いいたします。</a:t>
            </a:r>
          </a:p>
          <a:p>
            <a:r>
              <a:rPr lang="ja-JP" altLang="en-US" sz="1000" dirty="0"/>
              <a:t>その他、ご不明な点などにつきましてはメッセージからお願いいたします。お急ぎの場合は弊社担当営業にご連絡いただければと思います。</a:t>
            </a:r>
          </a:p>
        </p:txBody>
      </p:sp>
      <p:sp>
        <p:nvSpPr>
          <p:cNvPr id="7" name="テキスト ボックス 6">
            <a:extLst>
              <a:ext uri="{FF2B5EF4-FFF2-40B4-BE49-F238E27FC236}">
                <a16:creationId xmlns:a16="http://schemas.microsoft.com/office/drawing/2014/main" id="{6BB5E5B0-43BC-07C1-48F0-BF64B497CB95}"/>
              </a:ext>
            </a:extLst>
          </p:cNvPr>
          <p:cNvSpPr txBox="1"/>
          <p:nvPr/>
        </p:nvSpPr>
        <p:spPr>
          <a:xfrm>
            <a:off x="638755" y="3243858"/>
            <a:ext cx="1877437" cy="261610"/>
          </a:xfrm>
          <a:prstGeom prst="rect">
            <a:avLst/>
          </a:prstGeom>
          <a:noFill/>
        </p:spPr>
        <p:txBody>
          <a:bodyPr wrap="none" rtlCol="0">
            <a:spAutoFit/>
          </a:bodyPr>
          <a:lstStyle/>
          <a:p>
            <a:r>
              <a:rPr lang="ja-JP" altLang="en-US" sz="1100" dirty="0"/>
              <a:t>実施不可の投稿メッセージ</a:t>
            </a:r>
            <a:endParaRPr kumimoji="1" lang="ja-JP" altLang="en-US" sz="1100" b="1" dirty="0"/>
          </a:p>
        </p:txBody>
      </p:sp>
      <p:sp>
        <p:nvSpPr>
          <p:cNvPr id="8" name="テキスト ボックス 7">
            <a:extLst>
              <a:ext uri="{FF2B5EF4-FFF2-40B4-BE49-F238E27FC236}">
                <a16:creationId xmlns:a16="http://schemas.microsoft.com/office/drawing/2014/main" id="{9C7C2089-7150-909C-C320-8016674C9C47}"/>
              </a:ext>
            </a:extLst>
          </p:cNvPr>
          <p:cNvSpPr txBox="1"/>
          <p:nvPr/>
        </p:nvSpPr>
        <p:spPr>
          <a:xfrm>
            <a:off x="6625390" y="627757"/>
            <a:ext cx="1313180" cy="261610"/>
          </a:xfrm>
          <a:prstGeom prst="rect">
            <a:avLst/>
          </a:prstGeom>
          <a:noFill/>
        </p:spPr>
        <p:txBody>
          <a:bodyPr wrap="none" rtlCol="0">
            <a:spAutoFit/>
          </a:bodyPr>
          <a:lstStyle/>
          <a:p>
            <a:r>
              <a:rPr lang="ja-JP" altLang="en-US" sz="1100" dirty="0"/>
              <a:t>実施確定のメール</a:t>
            </a:r>
            <a:endParaRPr lang="en-US" altLang="ja-JP" sz="1100" dirty="0"/>
          </a:p>
        </p:txBody>
      </p:sp>
      <p:sp>
        <p:nvSpPr>
          <p:cNvPr id="9" name="テキスト ボックス 8">
            <a:extLst>
              <a:ext uri="{FF2B5EF4-FFF2-40B4-BE49-F238E27FC236}">
                <a16:creationId xmlns:a16="http://schemas.microsoft.com/office/drawing/2014/main" id="{27A4D384-1976-0A7F-0207-327923C737DE}"/>
              </a:ext>
            </a:extLst>
          </p:cNvPr>
          <p:cNvSpPr txBox="1"/>
          <p:nvPr/>
        </p:nvSpPr>
        <p:spPr>
          <a:xfrm>
            <a:off x="6718710" y="889367"/>
            <a:ext cx="4615037" cy="2092881"/>
          </a:xfrm>
          <a:prstGeom prst="rect">
            <a:avLst/>
          </a:prstGeom>
          <a:noFill/>
          <a:ln>
            <a:solidFill>
              <a:schemeClr val="bg1">
                <a:lumMod val="75000"/>
              </a:schemeClr>
            </a:solidFill>
          </a:ln>
        </p:spPr>
        <p:txBody>
          <a:bodyPr wrap="square" rtlCol="0">
            <a:spAutoFit/>
          </a:bodyPr>
          <a:lstStyle/>
          <a:p>
            <a:r>
              <a:rPr lang="ja-JP" altLang="en-US" sz="1000" dirty="0"/>
              <a:t>件名</a:t>
            </a:r>
            <a:r>
              <a:rPr lang="en-US" altLang="ja-JP" sz="1000" dirty="0"/>
              <a:t>【 ###</a:t>
            </a:r>
            <a:r>
              <a:rPr lang="ja-JP" altLang="en-US" sz="1000" dirty="0"/>
              <a:t>案件</a:t>
            </a:r>
            <a:r>
              <a:rPr lang="en-US" altLang="ja-JP" sz="1000" dirty="0"/>
              <a:t>ID### 】</a:t>
            </a:r>
            <a:r>
              <a:rPr lang="ja-JP" altLang="en-US" sz="1000" dirty="0"/>
              <a:t>実施確定連絡</a:t>
            </a:r>
            <a:endParaRPr lang="en-US" altLang="ja-JP" sz="1000" dirty="0"/>
          </a:p>
          <a:p>
            <a:endParaRPr lang="en-US" altLang="ja-JP" sz="1000" dirty="0"/>
          </a:p>
          <a:p>
            <a:endParaRPr lang="en-US" altLang="ja-JP" sz="1000" dirty="0"/>
          </a:p>
          <a:p>
            <a:r>
              <a:rPr lang="ja-JP" altLang="en-US" sz="1000" dirty="0"/>
              <a:t>楽市システム並びに営業ご担当者様</a:t>
            </a:r>
            <a:br>
              <a:rPr lang="en-US" altLang="ja-JP" sz="1000" dirty="0"/>
            </a:br>
            <a:br>
              <a:rPr lang="en-US" altLang="ja-JP" sz="1000" dirty="0"/>
            </a:br>
            <a:r>
              <a:rPr lang="en-US" altLang="ja-JP" sz="1000" dirty="0"/>
              <a:t>###</a:t>
            </a:r>
            <a:r>
              <a:rPr lang="ja-JP" altLang="en-US" sz="1000" dirty="0"/>
              <a:t>オーナー企業</a:t>
            </a:r>
            <a:r>
              <a:rPr lang="en-US" altLang="ja-JP" sz="1000" dirty="0"/>
              <a:t>###</a:t>
            </a:r>
            <a:r>
              <a:rPr lang="ja-JP" altLang="en-US" sz="1000" dirty="0"/>
              <a:t>より申込に対する「実施確定」の返答が届きました。</a:t>
            </a:r>
            <a:endParaRPr lang="en-US" altLang="ja-JP" sz="1000" dirty="0"/>
          </a:p>
          <a:p>
            <a:r>
              <a:rPr lang="ja-JP" altLang="en-US" sz="1000" dirty="0"/>
              <a:t>下記、ご確認よろしくお願いいたします。</a:t>
            </a:r>
            <a:endParaRPr lang="en-US" altLang="ja-JP" sz="1000" dirty="0"/>
          </a:p>
          <a:p>
            <a:endParaRPr lang="en-US" altLang="ja-JP" sz="1000" dirty="0"/>
          </a:p>
          <a:p>
            <a:r>
              <a:rPr lang="ja-JP" altLang="en-US" sz="1000" dirty="0"/>
              <a:t>施設名：</a:t>
            </a:r>
            <a:r>
              <a:rPr lang="en-US" altLang="ja-JP" sz="1000" dirty="0"/>
              <a:t>###</a:t>
            </a:r>
            <a:r>
              <a:rPr lang="ja-JP" altLang="en-US" sz="1000" dirty="0"/>
              <a:t>施設名</a:t>
            </a:r>
            <a:r>
              <a:rPr lang="en-US" altLang="ja-JP" sz="1000" dirty="0"/>
              <a:t>###</a:t>
            </a:r>
          </a:p>
          <a:p>
            <a:r>
              <a:rPr lang="ja-JP" altLang="en-US" sz="1000" dirty="0"/>
              <a:t>実施場所：</a:t>
            </a:r>
            <a:r>
              <a:rPr lang="en-US" altLang="ja-JP" sz="1000" dirty="0"/>
              <a:t>###</a:t>
            </a:r>
            <a:r>
              <a:rPr lang="ja-JP" altLang="en-US" sz="1000" dirty="0"/>
              <a:t>実施場所</a:t>
            </a:r>
            <a:r>
              <a:rPr lang="en-US" altLang="ja-JP" sz="1000" dirty="0"/>
              <a:t>###</a:t>
            </a:r>
          </a:p>
          <a:p>
            <a:r>
              <a:rPr lang="ja-JP" altLang="en-US" sz="1000" dirty="0"/>
              <a:t>催事日程：</a:t>
            </a:r>
            <a:r>
              <a:rPr lang="en-US" altLang="ja-JP" sz="1000" dirty="0"/>
              <a:t>###</a:t>
            </a:r>
            <a:r>
              <a:rPr lang="ja-JP" altLang="en-US" sz="1000" dirty="0"/>
              <a:t>開始日</a:t>
            </a:r>
            <a:r>
              <a:rPr lang="en-US" altLang="ja-JP" sz="1000" dirty="0"/>
              <a:t>###</a:t>
            </a:r>
            <a:r>
              <a:rPr lang="ja-JP" altLang="en-US" sz="1000" dirty="0"/>
              <a:t>～</a:t>
            </a:r>
            <a:r>
              <a:rPr lang="en-US" altLang="ja-JP" sz="1000" dirty="0"/>
              <a:t>###</a:t>
            </a:r>
            <a:r>
              <a:rPr lang="ja-JP" altLang="en-US" sz="1000" dirty="0"/>
              <a:t>終了日</a:t>
            </a:r>
            <a:r>
              <a:rPr lang="en-US" altLang="ja-JP" sz="1000" dirty="0"/>
              <a:t>###</a:t>
            </a:r>
          </a:p>
          <a:p>
            <a:endParaRPr lang="en-US" altLang="ja-JP" sz="1000" dirty="0"/>
          </a:p>
          <a:p>
            <a:r>
              <a:rPr lang="en-US" altLang="ja-JP" sz="1000" dirty="0"/>
              <a:t>URL</a:t>
            </a:r>
            <a:r>
              <a:rPr lang="ja-JP" altLang="en-US" sz="1000" dirty="0"/>
              <a:t>：</a:t>
            </a:r>
            <a:r>
              <a:rPr lang="ja-JP" altLang="en-US" sz="1000" dirty="0">
                <a:sym typeface="Wingdings" panose="05000000000000000000" pitchFamily="2" charset="2"/>
              </a:rPr>
              <a:t>（楽市システム内案件</a:t>
            </a:r>
            <a:r>
              <a:rPr lang="en-US" altLang="ja-JP" sz="1000" dirty="0">
                <a:sym typeface="Wingdings" panose="05000000000000000000" pitchFamily="2" charset="2"/>
              </a:rPr>
              <a:t>URL</a:t>
            </a:r>
            <a:r>
              <a:rPr lang="ja-JP" altLang="en-US" sz="1000" dirty="0">
                <a:sym typeface="Wingdings" panose="05000000000000000000" pitchFamily="2" charset="2"/>
              </a:rPr>
              <a:t>）</a:t>
            </a:r>
            <a:endParaRPr lang="en-US" altLang="ja-JP" sz="1000" dirty="0"/>
          </a:p>
        </p:txBody>
      </p:sp>
      <p:sp>
        <p:nvSpPr>
          <p:cNvPr id="10" name="テキスト ボックス 9">
            <a:extLst>
              <a:ext uri="{FF2B5EF4-FFF2-40B4-BE49-F238E27FC236}">
                <a16:creationId xmlns:a16="http://schemas.microsoft.com/office/drawing/2014/main" id="{420C6A66-585D-FD06-536D-12459BDD53CD}"/>
              </a:ext>
            </a:extLst>
          </p:cNvPr>
          <p:cNvSpPr txBox="1"/>
          <p:nvPr/>
        </p:nvSpPr>
        <p:spPr>
          <a:xfrm>
            <a:off x="6625390" y="3236937"/>
            <a:ext cx="1313180" cy="261610"/>
          </a:xfrm>
          <a:prstGeom prst="rect">
            <a:avLst/>
          </a:prstGeom>
          <a:noFill/>
        </p:spPr>
        <p:txBody>
          <a:bodyPr wrap="none" rtlCol="0">
            <a:spAutoFit/>
          </a:bodyPr>
          <a:lstStyle/>
          <a:p>
            <a:r>
              <a:rPr lang="ja-JP" altLang="en-US" sz="1100" dirty="0"/>
              <a:t>実施不可のメール</a:t>
            </a:r>
            <a:endParaRPr lang="en-US" altLang="ja-JP" sz="1100" dirty="0"/>
          </a:p>
        </p:txBody>
      </p:sp>
      <p:sp>
        <p:nvSpPr>
          <p:cNvPr id="11" name="テキスト ボックス 10">
            <a:extLst>
              <a:ext uri="{FF2B5EF4-FFF2-40B4-BE49-F238E27FC236}">
                <a16:creationId xmlns:a16="http://schemas.microsoft.com/office/drawing/2014/main" id="{4A51598E-A608-6B8B-7468-BC8F0D5494C4}"/>
              </a:ext>
            </a:extLst>
          </p:cNvPr>
          <p:cNvSpPr txBox="1"/>
          <p:nvPr/>
        </p:nvSpPr>
        <p:spPr>
          <a:xfrm>
            <a:off x="6718710" y="3498547"/>
            <a:ext cx="4615037" cy="2092881"/>
          </a:xfrm>
          <a:prstGeom prst="rect">
            <a:avLst/>
          </a:prstGeom>
          <a:noFill/>
          <a:ln>
            <a:solidFill>
              <a:schemeClr val="bg1">
                <a:lumMod val="75000"/>
              </a:schemeClr>
            </a:solidFill>
          </a:ln>
        </p:spPr>
        <p:txBody>
          <a:bodyPr wrap="square" rtlCol="0">
            <a:spAutoFit/>
          </a:bodyPr>
          <a:lstStyle/>
          <a:p>
            <a:r>
              <a:rPr lang="ja-JP" altLang="en-US" sz="1000" dirty="0"/>
              <a:t>件名</a:t>
            </a:r>
            <a:r>
              <a:rPr lang="en-US" altLang="ja-JP" sz="1000" dirty="0"/>
              <a:t>【 ###</a:t>
            </a:r>
            <a:r>
              <a:rPr lang="ja-JP" altLang="en-US" sz="1000" dirty="0"/>
              <a:t>案件</a:t>
            </a:r>
            <a:r>
              <a:rPr lang="en-US" altLang="ja-JP" sz="1000" dirty="0"/>
              <a:t>ID### 】</a:t>
            </a:r>
            <a:r>
              <a:rPr lang="ja-JP" altLang="en-US" sz="1000" dirty="0"/>
              <a:t>実施不可連絡</a:t>
            </a:r>
            <a:endParaRPr lang="en-US" altLang="ja-JP" sz="1000" dirty="0"/>
          </a:p>
          <a:p>
            <a:endParaRPr lang="en-US" altLang="ja-JP" sz="1000" dirty="0"/>
          </a:p>
          <a:p>
            <a:endParaRPr lang="en-US" altLang="ja-JP" sz="1000" dirty="0"/>
          </a:p>
          <a:p>
            <a:r>
              <a:rPr lang="ja-JP" altLang="en-US" sz="1000" dirty="0"/>
              <a:t>楽市システム並びに営業ご担当者様</a:t>
            </a:r>
            <a:br>
              <a:rPr lang="en-US" altLang="ja-JP" sz="1000" dirty="0"/>
            </a:br>
            <a:br>
              <a:rPr lang="en-US" altLang="ja-JP" sz="1000" dirty="0"/>
            </a:br>
            <a:r>
              <a:rPr lang="en-US" altLang="ja-JP" sz="1000" dirty="0"/>
              <a:t>###</a:t>
            </a:r>
            <a:r>
              <a:rPr lang="ja-JP" altLang="en-US" sz="1000" dirty="0"/>
              <a:t>オーナー企業</a:t>
            </a:r>
            <a:r>
              <a:rPr lang="en-US" altLang="ja-JP" sz="1000" dirty="0"/>
              <a:t>###</a:t>
            </a:r>
            <a:r>
              <a:rPr lang="ja-JP" altLang="en-US" sz="1000" dirty="0"/>
              <a:t>より申込に対する「実施不可」の返答が届きました。</a:t>
            </a:r>
            <a:endParaRPr lang="en-US" altLang="ja-JP" sz="1000" dirty="0"/>
          </a:p>
          <a:p>
            <a:r>
              <a:rPr lang="ja-JP" altLang="en-US" sz="1000" dirty="0"/>
              <a:t>下記、ご確認よろしくお願いいたします。</a:t>
            </a:r>
            <a:endParaRPr lang="en-US" altLang="ja-JP" sz="1000" dirty="0"/>
          </a:p>
          <a:p>
            <a:endParaRPr lang="en-US" altLang="ja-JP" sz="1000" dirty="0"/>
          </a:p>
          <a:p>
            <a:r>
              <a:rPr lang="ja-JP" altLang="en-US" sz="1000" dirty="0"/>
              <a:t>施設名：</a:t>
            </a:r>
            <a:r>
              <a:rPr lang="en-US" altLang="ja-JP" sz="1000" dirty="0"/>
              <a:t>###</a:t>
            </a:r>
            <a:r>
              <a:rPr lang="ja-JP" altLang="en-US" sz="1000" dirty="0"/>
              <a:t>施設名</a:t>
            </a:r>
            <a:r>
              <a:rPr lang="en-US" altLang="ja-JP" sz="1000" dirty="0"/>
              <a:t>###</a:t>
            </a:r>
          </a:p>
          <a:p>
            <a:r>
              <a:rPr lang="ja-JP" altLang="en-US" sz="1000" dirty="0"/>
              <a:t>実施場所：</a:t>
            </a:r>
            <a:r>
              <a:rPr lang="en-US" altLang="ja-JP" sz="1000" dirty="0"/>
              <a:t>###</a:t>
            </a:r>
            <a:r>
              <a:rPr lang="ja-JP" altLang="en-US" sz="1000" dirty="0"/>
              <a:t>実施場所</a:t>
            </a:r>
            <a:r>
              <a:rPr lang="en-US" altLang="ja-JP" sz="1000" dirty="0"/>
              <a:t>###</a:t>
            </a:r>
          </a:p>
          <a:p>
            <a:r>
              <a:rPr lang="ja-JP" altLang="en-US" sz="1000" dirty="0"/>
              <a:t>催事日程：</a:t>
            </a:r>
            <a:r>
              <a:rPr lang="en-US" altLang="ja-JP" sz="1000" dirty="0"/>
              <a:t>###</a:t>
            </a:r>
            <a:r>
              <a:rPr lang="ja-JP" altLang="en-US" sz="1000" dirty="0"/>
              <a:t>開始日</a:t>
            </a:r>
            <a:r>
              <a:rPr lang="en-US" altLang="ja-JP" sz="1000" dirty="0"/>
              <a:t>###</a:t>
            </a:r>
            <a:r>
              <a:rPr lang="ja-JP" altLang="en-US" sz="1000" dirty="0"/>
              <a:t>～</a:t>
            </a:r>
            <a:r>
              <a:rPr lang="en-US" altLang="ja-JP" sz="1000" dirty="0"/>
              <a:t>###</a:t>
            </a:r>
            <a:r>
              <a:rPr lang="ja-JP" altLang="en-US" sz="1000" dirty="0"/>
              <a:t>終了日</a:t>
            </a:r>
            <a:r>
              <a:rPr lang="en-US" altLang="ja-JP" sz="1000" dirty="0"/>
              <a:t>###</a:t>
            </a:r>
          </a:p>
          <a:p>
            <a:endParaRPr lang="en-US" altLang="ja-JP" sz="1000" dirty="0"/>
          </a:p>
          <a:p>
            <a:r>
              <a:rPr lang="en-US" altLang="ja-JP" sz="1000" dirty="0"/>
              <a:t>URL</a:t>
            </a:r>
            <a:r>
              <a:rPr lang="ja-JP" altLang="en-US" sz="1000" dirty="0"/>
              <a:t>：</a:t>
            </a:r>
            <a:r>
              <a:rPr lang="ja-JP" altLang="en-US" sz="1000" dirty="0">
                <a:sym typeface="Wingdings" panose="05000000000000000000" pitchFamily="2" charset="2"/>
              </a:rPr>
              <a:t>（楽市システム内案件</a:t>
            </a:r>
            <a:r>
              <a:rPr lang="en-US" altLang="ja-JP" sz="1000" dirty="0">
                <a:sym typeface="Wingdings" panose="05000000000000000000" pitchFamily="2" charset="2"/>
              </a:rPr>
              <a:t>URL</a:t>
            </a:r>
            <a:r>
              <a:rPr lang="ja-JP" altLang="en-US" sz="1000" dirty="0">
                <a:sym typeface="Wingdings" panose="05000000000000000000" pitchFamily="2" charset="2"/>
              </a:rPr>
              <a:t>）</a:t>
            </a:r>
            <a:endParaRPr lang="en-US" altLang="ja-JP" sz="1000" dirty="0"/>
          </a:p>
        </p:txBody>
      </p:sp>
    </p:spTree>
    <p:extLst>
      <p:ext uri="{BB962C8B-B14F-4D97-AF65-F5344CB8AC3E}">
        <p14:creationId xmlns:p14="http://schemas.microsoft.com/office/powerpoint/2010/main" val="331707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4C384FF-31F1-C8D3-3B27-FAEA711CBED3}"/>
              </a:ext>
            </a:extLst>
          </p:cNvPr>
          <p:cNvPicPr>
            <a:picLocks noChangeAspect="1"/>
          </p:cNvPicPr>
          <p:nvPr/>
        </p:nvPicPr>
        <p:blipFill>
          <a:blip r:embed="rId2"/>
          <a:stretch>
            <a:fillRect/>
          </a:stretch>
        </p:blipFill>
        <p:spPr>
          <a:xfrm>
            <a:off x="737732" y="767074"/>
            <a:ext cx="3781973" cy="2070497"/>
          </a:xfrm>
          <a:prstGeom prst="rect">
            <a:avLst/>
          </a:prstGeom>
        </p:spPr>
      </p:pic>
      <p:pic>
        <p:nvPicPr>
          <p:cNvPr id="7" name="図 6">
            <a:extLst>
              <a:ext uri="{FF2B5EF4-FFF2-40B4-BE49-F238E27FC236}">
                <a16:creationId xmlns:a16="http://schemas.microsoft.com/office/drawing/2014/main" id="{96475480-2718-B1CF-363A-78D4578034FE}"/>
              </a:ext>
            </a:extLst>
          </p:cNvPr>
          <p:cNvPicPr>
            <a:picLocks noChangeAspect="1"/>
          </p:cNvPicPr>
          <p:nvPr/>
        </p:nvPicPr>
        <p:blipFill>
          <a:blip r:embed="rId3"/>
          <a:stretch>
            <a:fillRect/>
          </a:stretch>
        </p:blipFill>
        <p:spPr>
          <a:xfrm>
            <a:off x="1072751" y="2844533"/>
            <a:ext cx="3155686" cy="1987960"/>
          </a:xfrm>
          <a:prstGeom prst="rect">
            <a:avLst/>
          </a:prstGeom>
        </p:spPr>
      </p:pic>
      <p:pic>
        <p:nvPicPr>
          <p:cNvPr id="9" name="図 8">
            <a:extLst>
              <a:ext uri="{FF2B5EF4-FFF2-40B4-BE49-F238E27FC236}">
                <a16:creationId xmlns:a16="http://schemas.microsoft.com/office/drawing/2014/main" id="{BEE666A2-6592-58EE-6ADB-BC3709EF0F96}"/>
              </a:ext>
            </a:extLst>
          </p:cNvPr>
          <p:cNvPicPr>
            <a:picLocks noChangeAspect="1"/>
          </p:cNvPicPr>
          <p:nvPr/>
        </p:nvPicPr>
        <p:blipFill>
          <a:blip r:embed="rId4"/>
          <a:stretch>
            <a:fillRect/>
          </a:stretch>
        </p:blipFill>
        <p:spPr>
          <a:xfrm>
            <a:off x="1024701" y="4832037"/>
            <a:ext cx="3278358" cy="1258889"/>
          </a:xfrm>
          <a:prstGeom prst="rect">
            <a:avLst/>
          </a:prstGeom>
        </p:spPr>
      </p:pic>
      <p:sp>
        <p:nvSpPr>
          <p:cNvPr id="10" name="正方形/長方形 9">
            <a:extLst>
              <a:ext uri="{FF2B5EF4-FFF2-40B4-BE49-F238E27FC236}">
                <a16:creationId xmlns:a16="http://schemas.microsoft.com/office/drawing/2014/main" id="{E41F1BC9-B404-BBEA-3F9F-B6F6698D1484}"/>
              </a:ext>
            </a:extLst>
          </p:cNvPr>
          <p:cNvSpPr/>
          <p:nvPr/>
        </p:nvSpPr>
        <p:spPr>
          <a:xfrm>
            <a:off x="781484" y="767075"/>
            <a:ext cx="3738221" cy="5692096"/>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34E512DC-06F4-4CF7-505C-29F8AF4C7FA6}"/>
              </a:ext>
            </a:extLst>
          </p:cNvPr>
          <p:cNvPicPr>
            <a:picLocks noChangeAspect="1"/>
          </p:cNvPicPr>
          <p:nvPr/>
        </p:nvPicPr>
        <p:blipFill>
          <a:blip r:embed="rId5"/>
          <a:srcRect r="13812"/>
          <a:stretch/>
        </p:blipFill>
        <p:spPr>
          <a:xfrm>
            <a:off x="781484" y="6124224"/>
            <a:ext cx="3781973" cy="334946"/>
          </a:xfrm>
          <a:prstGeom prst="rect">
            <a:avLst/>
          </a:prstGeom>
        </p:spPr>
      </p:pic>
      <p:sp>
        <p:nvSpPr>
          <p:cNvPr id="12" name="テキスト ボックス 11">
            <a:extLst>
              <a:ext uri="{FF2B5EF4-FFF2-40B4-BE49-F238E27FC236}">
                <a16:creationId xmlns:a16="http://schemas.microsoft.com/office/drawing/2014/main" id="{F06543A7-ADAA-4A0D-0118-6DD6CB55567D}"/>
              </a:ext>
            </a:extLst>
          </p:cNvPr>
          <p:cNvSpPr txBox="1"/>
          <p:nvPr/>
        </p:nvSpPr>
        <p:spPr>
          <a:xfrm>
            <a:off x="329969" y="252183"/>
            <a:ext cx="1569660" cy="369332"/>
          </a:xfrm>
          <a:prstGeom prst="rect">
            <a:avLst/>
          </a:prstGeom>
          <a:noFill/>
        </p:spPr>
        <p:txBody>
          <a:bodyPr wrap="none" rtlCol="0">
            <a:spAutoFit/>
          </a:bodyPr>
          <a:lstStyle/>
          <a:p>
            <a:r>
              <a:rPr kumimoji="1" lang="ja-JP" altLang="en-US" dirty="0"/>
              <a:t>利用予約登録</a:t>
            </a:r>
          </a:p>
        </p:txBody>
      </p:sp>
      <p:cxnSp>
        <p:nvCxnSpPr>
          <p:cNvPr id="13" name="直線矢印コネクタ 12">
            <a:extLst>
              <a:ext uri="{FF2B5EF4-FFF2-40B4-BE49-F238E27FC236}">
                <a16:creationId xmlns:a16="http://schemas.microsoft.com/office/drawing/2014/main" id="{85922DC1-05CF-2CB8-9ABB-E24E1EA9FA2F}"/>
              </a:ext>
            </a:extLst>
          </p:cNvPr>
          <p:cNvCxnSpPr>
            <a:cxnSpLocks/>
          </p:cNvCxnSpPr>
          <p:nvPr/>
        </p:nvCxnSpPr>
        <p:spPr>
          <a:xfrm flipH="1">
            <a:off x="1268964" y="1085392"/>
            <a:ext cx="3826422" cy="9359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直線矢印コネクタ 15">
            <a:extLst>
              <a:ext uri="{FF2B5EF4-FFF2-40B4-BE49-F238E27FC236}">
                <a16:creationId xmlns:a16="http://schemas.microsoft.com/office/drawing/2014/main" id="{F4C89FA7-CFCA-63DE-C8F0-38BE586AD4EE}"/>
              </a:ext>
            </a:extLst>
          </p:cNvPr>
          <p:cNvCxnSpPr>
            <a:cxnSpLocks/>
          </p:cNvCxnSpPr>
          <p:nvPr/>
        </p:nvCxnSpPr>
        <p:spPr>
          <a:xfrm flipH="1">
            <a:off x="3550508" y="2282908"/>
            <a:ext cx="1747049" cy="6291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D8820F8-FFE0-CE27-F269-C524908287D6}"/>
              </a:ext>
            </a:extLst>
          </p:cNvPr>
          <p:cNvSpPr txBox="1"/>
          <p:nvPr/>
        </p:nvSpPr>
        <p:spPr>
          <a:xfrm>
            <a:off x="5383095" y="2152103"/>
            <a:ext cx="3738220" cy="430887"/>
          </a:xfrm>
          <a:prstGeom prst="rect">
            <a:avLst/>
          </a:prstGeom>
          <a:noFill/>
        </p:spPr>
        <p:txBody>
          <a:bodyPr wrap="square" rtlCol="0">
            <a:spAutoFit/>
          </a:bodyPr>
          <a:lstStyle/>
          <a:p>
            <a:r>
              <a:rPr kumimoji="1" lang="ja-JP" altLang="en-US" sz="1100" dirty="0"/>
              <a:t>ユーザー情報は全て　テキスト入力へ変更　</a:t>
            </a:r>
            <a:r>
              <a:rPr kumimoji="1" lang="en-US" altLang="ja-JP" sz="1100" dirty="0"/>
              <a:t>DB</a:t>
            </a:r>
            <a:r>
              <a:rPr kumimoji="1" lang="ja-JP" altLang="en-US" sz="1100" dirty="0"/>
              <a:t>なし</a:t>
            </a:r>
            <a:endParaRPr kumimoji="1" lang="en-US" altLang="ja-JP" sz="1100" dirty="0"/>
          </a:p>
          <a:p>
            <a:r>
              <a:rPr kumimoji="1" lang="ja-JP" altLang="en-US" sz="1100" dirty="0"/>
              <a:t>「ユーザー企業名」　「ユーザー名」</a:t>
            </a:r>
            <a:endParaRPr kumimoji="1" lang="en-US" altLang="ja-JP" sz="1100" dirty="0"/>
          </a:p>
        </p:txBody>
      </p:sp>
      <p:cxnSp>
        <p:nvCxnSpPr>
          <p:cNvPr id="21" name="直線矢印コネクタ 20">
            <a:extLst>
              <a:ext uri="{FF2B5EF4-FFF2-40B4-BE49-F238E27FC236}">
                <a16:creationId xmlns:a16="http://schemas.microsoft.com/office/drawing/2014/main" id="{9817839D-39A3-B727-3EBC-F61BBE5C6468}"/>
              </a:ext>
            </a:extLst>
          </p:cNvPr>
          <p:cNvCxnSpPr>
            <a:cxnSpLocks/>
          </p:cNvCxnSpPr>
          <p:nvPr/>
        </p:nvCxnSpPr>
        <p:spPr>
          <a:xfrm flipH="1">
            <a:off x="3689932" y="2925537"/>
            <a:ext cx="1578165" cy="2781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a:extLst>
              <a:ext uri="{FF2B5EF4-FFF2-40B4-BE49-F238E27FC236}">
                <a16:creationId xmlns:a16="http://schemas.microsoft.com/office/drawing/2014/main" id="{10A7906B-8F54-DD18-F7BE-64E6FFB56A4B}"/>
              </a:ext>
            </a:extLst>
          </p:cNvPr>
          <p:cNvSpPr txBox="1"/>
          <p:nvPr/>
        </p:nvSpPr>
        <p:spPr>
          <a:xfrm>
            <a:off x="5268097" y="2745008"/>
            <a:ext cx="2232454" cy="261610"/>
          </a:xfrm>
          <a:prstGeom prst="rect">
            <a:avLst/>
          </a:prstGeom>
          <a:noFill/>
        </p:spPr>
        <p:txBody>
          <a:bodyPr wrap="square" rtlCol="0">
            <a:spAutoFit/>
          </a:bodyPr>
          <a:lstStyle/>
          <a:p>
            <a:r>
              <a:rPr lang="ja-JP" altLang="en-US" sz="1100" dirty="0"/>
              <a:t>テキスト</a:t>
            </a:r>
            <a:r>
              <a:rPr kumimoji="1" lang="ja-JP" altLang="en-US" sz="1100" dirty="0"/>
              <a:t>登録へ変更　</a:t>
            </a:r>
            <a:r>
              <a:rPr kumimoji="1" lang="en-US" altLang="ja-JP" sz="1100" dirty="0"/>
              <a:t>DB</a:t>
            </a:r>
            <a:r>
              <a:rPr kumimoji="1" lang="ja-JP" altLang="en-US" sz="1100" dirty="0"/>
              <a:t>なし</a:t>
            </a:r>
            <a:endParaRPr kumimoji="1" lang="en-US" altLang="ja-JP" sz="1100" dirty="0"/>
          </a:p>
        </p:txBody>
      </p:sp>
      <p:cxnSp>
        <p:nvCxnSpPr>
          <p:cNvPr id="24" name="直線矢印コネクタ 23">
            <a:extLst>
              <a:ext uri="{FF2B5EF4-FFF2-40B4-BE49-F238E27FC236}">
                <a16:creationId xmlns:a16="http://schemas.microsoft.com/office/drawing/2014/main" id="{4D31E5B4-15EE-A301-98E3-457BB966D624}"/>
              </a:ext>
            </a:extLst>
          </p:cNvPr>
          <p:cNvCxnSpPr>
            <a:cxnSpLocks/>
            <a:stCxn id="27" idx="1"/>
          </p:cNvCxnSpPr>
          <p:nvPr/>
        </p:nvCxnSpPr>
        <p:spPr>
          <a:xfrm flipH="1" flipV="1">
            <a:off x="3976703" y="5748899"/>
            <a:ext cx="923151" cy="5794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4EF1086C-6369-B997-D87E-47511945AA54}"/>
              </a:ext>
            </a:extLst>
          </p:cNvPr>
          <p:cNvSpPr txBox="1"/>
          <p:nvPr/>
        </p:nvSpPr>
        <p:spPr>
          <a:xfrm>
            <a:off x="4899854" y="6028283"/>
            <a:ext cx="3053940" cy="600164"/>
          </a:xfrm>
          <a:prstGeom prst="rect">
            <a:avLst/>
          </a:prstGeom>
          <a:noFill/>
        </p:spPr>
        <p:txBody>
          <a:bodyPr wrap="square" rtlCol="0">
            <a:spAutoFit/>
          </a:bodyPr>
          <a:lstStyle/>
          <a:p>
            <a:r>
              <a:rPr kumimoji="1" lang="ja-JP" altLang="en-US" sz="1100" dirty="0"/>
              <a:t>管理担当者は</a:t>
            </a:r>
            <a:endParaRPr kumimoji="1" lang="en-US" altLang="ja-JP" sz="1100" dirty="0"/>
          </a:p>
          <a:p>
            <a:r>
              <a:rPr kumimoji="1" lang="ja-JP" altLang="en-US" sz="1100" dirty="0"/>
              <a:t>メインオーナー・サブアカウント内より選択（無効アカウント除く）</a:t>
            </a:r>
            <a:endParaRPr kumimoji="1" lang="en-US" altLang="ja-JP" sz="1100" dirty="0"/>
          </a:p>
        </p:txBody>
      </p:sp>
      <p:sp>
        <p:nvSpPr>
          <p:cNvPr id="29" name="テキスト ボックス 28">
            <a:extLst>
              <a:ext uri="{FF2B5EF4-FFF2-40B4-BE49-F238E27FC236}">
                <a16:creationId xmlns:a16="http://schemas.microsoft.com/office/drawing/2014/main" id="{2B17FD3C-536B-8923-87A5-B6606028F1D7}"/>
              </a:ext>
            </a:extLst>
          </p:cNvPr>
          <p:cNvSpPr txBox="1"/>
          <p:nvPr/>
        </p:nvSpPr>
        <p:spPr>
          <a:xfrm>
            <a:off x="5131054" y="3459234"/>
            <a:ext cx="2286203" cy="307777"/>
          </a:xfrm>
          <a:prstGeom prst="rect">
            <a:avLst/>
          </a:prstGeom>
          <a:noFill/>
        </p:spPr>
        <p:txBody>
          <a:bodyPr wrap="none" rtlCol="0">
            <a:spAutoFit/>
          </a:bodyPr>
          <a:lstStyle/>
          <a:p>
            <a:r>
              <a:rPr kumimoji="1" lang="ja-JP" altLang="en-US" sz="1400" b="1" dirty="0">
                <a:solidFill>
                  <a:srgbClr val="FF0000"/>
                </a:solidFill>
              </a:rPr>
              <a:t>楽市システムとの</a:t>
            </a:r>
            <a:r>
              <a:rPr kumimoji="1" lang="en-US" altLang="ja-JP" sz="1400" b="1" dirty="0">
                <a:solidFill>
                  <a:srgbClr val="FF0000"/>
                </a:solidFill>
              </a:rPr>
              <a:t>API</a:t>
            </a:r>
            <a:r>
              <a:rPr lang="ja-JP" altLang="en-US" sz="1400" b="1" dirty="0">
                <a:solidFill>
                  <a:srgbClr val="FF0000"/>
                </a:solidFill>
              </a:rPr>
              <a:t>連携</a:t>
            </a:r>
            <a:endParaRPr kumimoji="1" lang="ja-JP" altLang="en-US" sz="1400" b="1" dirty="0">
              <a:solidFill>
                <a:srgbClr val="FF0000"/>
              </a:solidFill>
            </a:endParaRPr>
          </a:p>
        </p:txBody>
      </p:sp>
      <p:cxnSp>
        <p:nvCxnSpPr>
          <p:cNvPr id="30" name="直線矢印コネクタ 29">
            <a:extLst>
              <a:ext uri="{FF2B5EF4-FFF2-40B4-BE49-F238E27FC236}">
                <a16:creationId xmlns:a16="http://schemas.microsoft.com/office/drawing/2014/main" id="{BB14BCFA-BFAD-E252-D4A1-FCAD6E2A46C3}"/>
              </a:ext>
            </a:extLst>
          </p:cNvPr>
          <p:cNvCxnSpPr>
            <a:cxnSpLocks/>
          </p:cNvCxnSpPr>
          <p:nvPr/>
        </p:nvCxnSpPr>
        <p:spPr>
          <a:xfrm flipH="1">
            <a:off x="2383277" y="3654300"/>
            <a:ext cx="2712109" cy="22491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テキスト ボックス 34">
            <a:extLst>
              <a:ext uri="{FF2B5EF4-FFF2-40B4-BE49-F238E27FC236}">
                <a16:creationId xmlns:a16="http://schemas.microsoft.com/office/drawing/2014/main" id="{6D504E44-EB1B-D112-02E8-082B89E483F8}"/>
              </a:ext>
            </a:extLst>
          </p:cNvPr>
          <p:cNvSpPr txBox="1"/>
          <p:nvPr/>
        </p:nvSpPr>
        <p:spPr>
          <a:xfrm>
            <a:off x="5297557" y="3789651"/>
            <a:ext cx="4683021" cy="738664"/>
          </a:xfrm>
          <a:prstGeom prst="rect">
            <a:avLst/>
          </a:prstGeom>
          <a:noFill/>
        </p:spPr>
        <p:txBody>
          <a:bodyPr wrap="square">
            <a:spAutoFit/>
          </a:bodyPr>
          <a:lstStyle/>
          <a:p>
            <a:r>
              <a:rPr kumimoji="1" lang="ja-JP" altLang="en-US" sz="1050" dirty="0"/>
              <a:t>対象施設のカレンダーを更新</a:t>
            </a:r>
            <a:endParaRPr kumimoji="1" lang="en-US" altLang="ja-JP" sz="1050" dirty="0"/>
          </a:p>
          <a:p>
            <a:endParaRPr kumimoji="1" lang="en-US" altLang="ja-JP" sz="1050" b="1" dirty="0"/>
          </a:p>
          <a:p>
            <a:r>
              <a:rPr lang="ja-JP" altLang="en-US" sz="1050" b="1" dirty="0"/>
              <a:t>実施場所</a:t>
            </a:r>
            <a:r>
              <a:rPr kumimoji="1" lang="ja-JP" altLang="en-US" sz="1050" b="1" dirty="0"/>
              <a:t>カレンダー　（</a:t>
            </a:r>
            <a:r>
              <a:rPr kumimoji="1" lang="en-US" altLang="ja-JP" sz="1050" b="1" dirty="0"/>
              <a:t>POST</a:t>
            </a:r>
            <a:r>
              <a:rPr kumimoji="1" lang="ja-JP" altLang="en-US" sz="1050" b="1" dirty="0"/>
              <a:t>）</a:t>
            </a:r>
            <a:endParaRPr kumimoji="1" lang="en-US" altLang="ja-JP" sz="1050" b="1" dirty="0"/>
          </a:p>
          <a:p>
            <a:r>
              <a:rPr kumimoji="1" lang="ja-JP" altLang="en-US" sz="1050" dirty="0"/>
              <a:t>　楽市システム内　対象実施場所カレンダー　「</a:t>
            </a:r>
            <a:r>
              <a:rPr kumimoji="1" lang="en-US" altLang="ja-JP" sz="1050" dirty="0"/>
              <a:t>×</a:t>
            </a:r>
            <a:r>
              <a:rPr kumimoji="1" lang="ja-JP" altLang="en-US" sz="1050" dirty="0"/>
              <a:t>」を登録</a:t>
            </a:r>
            <a:endParaRPr kumimoji="1" lang="en-US" altLang="ja-JP" sz="1050" dirty="0"/>
          </a:p>
        </p:txBody>
      </p:sp>
      <p:cxnSp>
        <p:nvCxnSpPr>
          <p:cNvPr id="2" name="直線矢印コネクタ 1">
            <a:extLst>
              <a:ext uri="{FF2B5EF4-FFF2-40B4-BE49-F238E27FC236}">
                <a16:creationId xmlns:a16="http://schemas.microsoft.com/office/drawing/2014/main" id="{7031CAB8-A52B-24B9-98F5-9DAD4670B8EF}"/>
              </a:ext>
            </a:extLst>
          </p:cNvPr>
          <p:cNvCxnSpPr>
            <a:cxnSpLocks/>
          </p:cNvCxnSpPr>
          <p:nvPr/>
        </p:nvCxnSpPr>
        <p:spPr>
          <a:xfrm flipH="1">
            <a:off x="3632746" y="1553345"/>
            <a:ext cx="3252148" cy="4679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D6F97D7B-DC4D-2A52-67D9-9599F95E0388}"/>
              </a:ext>
            </a:extLst>
          </p:cNvPr>
          <p:cNvSpPr txBox="1"/>
          <p:nvPr/>
        </p:nvSpPr>
        <p:spPr>
          <a:xfrm>
            <a:off x="6845728" y="1461982"/>
            <a:ext cx="2232454" cy="261610"/>
          </a:xfrm>
          <a:prstGeom prst="rect">
            <a:avLst/>
          </a:prstGeom>
          <a:noFill/>
        </p:spPr>
        <p:txBody>
          <a:bodyPr wrap="square" rtlCol="0">
            <a:spAutoFit/>
          </a:bodyPr>
          <a:lstStyle/>
          <a:p>
            <a:r>
              <a:rPr kumimoji="1" lang="ja-JP" altLang="en-US" sz="1100" dirty="0"/>
              <a:t>〇　△　の所は選べない</a:t>
            </a:r>
            <a:endParaRPr kumimoji="1" lang="en-US" altLang="ja-JP" sz="1100" dirty="0"/>
          </a:p>
        </p:txBody>
      </p:sp>
      <p:sp>
        <p:nvSpPr>
          <p:cNvPr id="3" name="テキスト ボックス 2">
            <a:extLst>
              <a:ext uri="{FF2B5EF4-FFF2-40B4-BE49-F238E27FC236}">
                <a16:creationId xmlns:a16="http://schemas.microsoft.com/office/drawing/2014/main" id="{BAD9E2D5-A191-95AE-D763-D5E4E61417F3}"/>
              </a:ext>
            </a:extLst>
          </p:cNvPr>
          <p:cNvSpPr txBox="1"/>
          <p:nvPr/>
        </p:nvSpPr>
        <p:spPr>
          <a:xfrm>
            <a:off x="5349175" y="953192"/>
            <a:ext cx="4261753" cy="261610"/>
          </a:xfrm>
          <a:prstGeom prst="rect">
            <a:avLst/>
          </a:prstGeom>
          <a:noFill/>
        </p:spPr>
        <p:txBody>
          <a:bodyPr wrap="square" rtlCol="0">
            <a:spAutoFit/>
          </a:bodyPr>
          <a:lstStyle/>
          <a:p>
            <a:r>
              <a:rPr lang="ja-JP" altLang="en-US" sz="1100" dirty="0"/>
              <a:t>項目追加　施設</a:t>
            </a:r>
            <a:r>
              <a:rPr lang="en-US" altLang="ja-JP" sz="1100" dirty="0"/>
              <a:t>ID</a:t>
            </a:r>
            <a:r>
              <a:rPr lang="ja-JP" altLang="en-US" sz="1100" dirty="0"/>
              <a:t>　独自施設</a:t>
            </a:r>
            <a:r>
              <a:rPr lang="en-US" altLang="ja-JP" sz="1100" dirty="0"/>
              <a:t>ID</a:t>
            </a:r>
            <a:r>
              <a:rPr lang="ja-JP" altLang="en-US" sz="1100" dirty="0"/>
              <a:t>　実施場所</a:t>
            </a:r>
            <a:r>
              <a:rPr lang="en-US" altLang="ja-JP" sz="1100" dirty="0"/>
              <a:t>ID</a:t>
            </a:r>
            <a:r>
              <a:rPr lang="ja-JP" altLang="en-US" sz="1100" dirty="0"/>
              <a:t>　独自実施場所</a:t>
            </a:r>
            <a:r>
              <a:rPr lang="en-US" altLang="ja-JP" sz="1100" dirty="0"/>
              <a:t>ID</a:t>
            </a:r>
            <a:endParaRPr kumimoji="1" lang="en-US" altLang="ja-JP" sz="1100" dirty="0"/>
          </a:p>
        </p:txBody>
      </p:sp>
    </p:spTree>
    <p:extLst>
      <p:ext uri="{BB962C8B-B14F-4D97-AF65-F5344CB8AC3E}">
        <p14:creationId xmlns:p14="http://schemas.microsoft.com/office/powerpoint/2010/main" val="333412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AC5EBD9-37C1-89A4-C0F7-6A4BC7CC48D1}"/>
              </a:ext>
            </a:extLst>
          </p:cNvPr>
          <p:cNvSpPr txBox="1"/>
          <p:nvPr/>
        </p:nvSpPr>
        <p:spPr>
          <a:xfrm>
            <a:off x="329969" y="252183"/>
            <a:ext cx="2031325" cy="369332"/>
          </a:xfrm>
          <a:prstGeom prst="rect">
            <a:avLst/>
          </a:prstGeom>
          <a:noFill/>
        </p:spPr>
        <p:txBody>
          <a:bodyPr wrap="none" rtlCol="0">
            <a:spAutoFit/>
          </a:bodyPr>
          <a:lstStyle/>
          <a:p>
            <a:r>
              <a:rPr kumimoji="1" lang="ja-JP" altLang="en-US" dirty="0"/>
              <a:t>ユーザー企業一覧</a:t>
            </a:r>
          </a:p>
        </p:txBody>
      </p:sp>
      <p:pic>
        <p:nvPicPr>
          <p:cNvPr id="6" name="図 5">
            <a:extLst>
              <a:ext uri="{FF2B5EF4-FFF2-40B4-BE49-F238E27FC236}">
                <a16:creationId xmlns:a16="http://schemas.microsoft.com/office/drawing/2014/main" id="{E74FE62E-7AC8-2DB8-1D5B-5710FA60D144}"/>
              </a:ext>
            </a:extLst>
          </p:cNvPr>
          <p:cNvPicPr>
            <a:picLocks noChangeAspect="1"/>
          </p:cNvPicPr>
          <p:nvPr/>
        </p:nvPicPr>
        <p:blipFill>
          <a:blip r:embed="rId2"/>
          <a:stretch>
            <a:fillRect/>
          </a:stretch>
        </p:blipFill>
        <p:spPr>
          <a:xfrm>
            <a:off x="703944" y="1104012"/>
            <a:ext cx="5768908" cy="4620638"/>
          </a:xfrm>
          <a:prstGeom prst="rect">
            <a:avLst/>
          </a:prstGeom>
        </p:spPr>
      </p:pic>
      <p:sp>
        <p:nvSpPr>
          <p:cNvPr id="7" name="正方形/長方形 6">
            <a:extLst>
              <a:ext uri="{FF2B5EF4-FFF2-40B4-BE49-F238E27FC236}">
                <a16:creationId xmlns:a16="http://schemas.microsoft.com/office/drawing/2014/main" id="{99A1194F-4561-B8F2-C144-51DB8CAF4A54}"/>
              </a:ext>
            </a:extLst>
          </p:cNvPr>
          <p:cNvSpPr/>
          <p:nvPr/>
        </p:nvSpPr>
        <p:spPr>
          <a:xfrm>
            <a:off x="649382" y="1179822"/>
            <a:ext cx="5922712" cy="5027325"/>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D3D95C1E-8F0F-8424-8F03-D89B8A3A6685}"/>
              </a:ext>
            </a:extLst>
          </p:cNvPr>
          <p:cNvPicPr>
            <a:picLocks noChangeAspect="1"/>
          </p:cNvPicPr>
          <p:nvPr/>
        </p:nvPicPr>
        <p:blipFill>
          <a:blip r:embed="rId3"/>
          <a:srcRect r="13812"/>
          <a:stretch/>
        </p:blipFill>
        <p:spPr>
          <a:xfrm>
            <a:off x="655867" y="5673617"/>
            <a:ext cx="5922713" cy="524538"/>
          </a:xfrm>
          <a:prstGeom prst="rect">
            <a:avLst/>
          </a:prstGeom>
        </p:spPr>
      </p:pic>
    </p:spTree>
    <p:extLst>
      <p:ext uri="{BB962C8B-B14F-4D97-AF65-F5344CB8AC3E}">
        <p14:creationId xmlns:p14="http://schemas.microsoft.com/office/powerpoint/2010/main" val="313599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7EF929D-38FE-3356-ED8B-07884770CCF6}"/>
              </a:ext>
            </a:extLst>
          </p:cNvPr>
          <p:cNvSpPr txBox="1"/>
          <p:nvPr/>
        </p:nvSpPr>
        <p:spPr>
          <a:xfrm>
            <a:off x="232602" y="195274"/>
            <a:ext cx="954107" cy="400110"/>
          </a:xfrm>
          <a:prstGeom prst="rect">
            <a:avLst/>
          </a:prstGeom>
          <a:noFill/>
        </p:spPr>
        <p:txBody>
          <a:bodyPr wrap="none" rtlCol="0">
            <a:spAutoFit/>
          </a:bodyPr>
          <a:lstStyle/>
          <a:p>
            <a:r>
              <a:rPr kumimoji="1" lang="ja-JP" altLang="en-US" sz="2000" b="1" dirty="0"/>
              <a:t>階層表</a:t>
            </a:r>
          </a:p>
        </p:txBody>
      </p:sp>
      <p:sp>
        <p:nvSpPr>
          <p:cNvPr id="7" name="テキスト ボックス 6">
            <a:extLst>
              <a:ext uri="{FF2B5EF4-FFF2-40B4-BE49-F238E27FC236}">
                <a16:creationId xmlns:a16="http://schemas.microsoft.com/office/drawing/2014/main" id="{6A407A5E-F3A7-7A9B-DA14-048E4A60B5FD}"/>
              </a:ext>
            </a:extLst>
          </p:cNvPr>
          <p:cNvSpPr txBox="1"/>
          <p:nvPr/>
        </p:nvSpPr>
        <p:spPr>
          <a:xfrm>
            <a:off x="536713" y="862352"/>
            <a:ext cx="748923" cy="261610"/>
          </a:xfrm>
          <a:prstGeom prst="rect">
            <a:avLst/>
          </a:prstGeom>
          <a:noFill/>
          <a:ln>
            <a:solidFill>
              <a:schemeClr val="tx1">
                <a:lumMod val="65000"/>
                <a:lumOff val="35000"/>
              </a:schemeClr>
            </a:solidFill>
          </a:ln>
        </p:spPr>
        <p:txBody>
          <a:bodyPr wrap="none" rtlCol="0">
            <a:spAutoFit/>
          </a:bodyPr>
          <a:lstStyle/>
          <a:p>
            <a:r>
              <a:rPr kumimoji="1" lang="ja-JP" altLang="en-US" sz="1100" dirty="0"/>
              <a:t>ログイン</a:t>
            </a:r>
          </a:p>
        </p:txBody>
      </p:sp>
      <p:sp>
        <p:nvSpPr>
          <p:cNvPr id="9" name="テキスト ボックス 8">
            <a:extLst>
              <a:ext uri="{FF2B5EF4-FFF2-40B4-BE49-F238E27FC236}">
                <a16:creationId xmlns:a16="http://schemas.microsoft.com/office/drawing/2014/main" id="{90CF71A5-4246-BBE0-634D-02258E2E6D55}"/>
              </a:ext>
            </a:extLst>
          </p:cNvPr>
          <p:cNvSpPr txBox="1"/>
          <p:nvPr/>
        </p:nvSpPr>
        <p:spPr>
          <a:xfrm>
            <a:off x="1643974" y="860680"/>
            <a:ext cx="1736373" cy="261610"/>
          </a:xfrm>
          <a:prstGeom prst="rect">
            <a:avLst/>
          </a:prstGeom>
          <a:noFill/>
          <a:ln>
            <a:solidFill>
              <a:schemeClr val="tx1">
                <a:lumMod val="65000"/>
                <a:lumOff val="35000"/>
              </a:schemeClr>
            </a:solidFill>
          </a:ln>
        </p:spPr>
        <p:txBody>
          <a:bodyPr wrap="none" rtlCol="0">
            <a:spAutoFit/>
          </a:bodyPr>
          <a:lstStyle/>
          <a:p>
            <a:r>
              <a:rPr lang="ja-JP" altLang="en-US" sz="1100" dirty="0">
                <a:highlight>
                  <a:srgbClr val="FFFF00"/>
                </a:highlight>
              </a:rPr>
              <a:t>実施場所カレンダー一覧</a:t>
            </a:r>
            <a:endParaRPr kumimoji="1" lang="ja-JP" altLang="en-US" sz="1100" dirty="0">
              <a:highlight>
                <a:srgbClr val="FFFF00"/>
              </a:highlight>
            </a:endParaRPr>
          </a:p>
        </p:txBody>
      </p:sp>
      <p:cxnSp>
        <p:nvCxnSpPr>
          <p:cNvPr id="11" name="直線コネクタ 10">
            <a:extLst>
              <a:ext uri="{FF2B5EF4-FFF2-40B4-BE49-F238E27FC236}">
                <a16:creationId xmlns:a16="http://schemas.microsoft.com/office/drawing/2014/main" id="{B29EED03-36BF-1215-F9B6-8E50F6076B98}"/>
              </a:ext>
            </a:extLst>
          </p:cNvPr>
          <p:cNvCxnSpPr>
            <a:stCxn id="7" idx="3"/>
            <a:endCxn id="9" idx="1"/>
          </p:cNvCxnSpPr>
          <p:nvPr/>
        </p:nvCxnSpPr>
        <p:spPr>
          <a:xfrm flipV="1">
            <a:off x="1285636" y="991485"/>
            <a:ext cx="358338" cy="1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21477D0D-24BA-6C40-2A32-9A364E208D0E}"/>
              </a:ext>
            </a:extLst>
          </p:cNvPr>
          <p:cNvCxnSpPr/>
          <p:nvPr/>
        </p:nvCxnSpPr>
        <p:spPr>
          <a:xfrm flipV="1">
            <a:off x="2012758" y="1699697"/>
            <a:ext cx="358338" cy="1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26805873-102F-67B5-9208-EF4B99480C6E}"/>
              </a:ext>
            </a:extLst>
          </p:cNvPr>
          <p:cNvCxnSpPr/>
          <p:nvPr/>
        </p:nvCxnSpPr>
        <p:spPr>
          <a:xfrm flipV="1">
            <a:off x="2026767" y="3809727"/>
            <a:ext cx="358338" cy="1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35E4A6CD-76FD-29B3-B76E-3F30C0CCD71F}"/>
              </a:ext>
            </a:extLst>
          </p:cNvPr>
          <p:cNvCxnSpPr/>
          <p:nvPr/>
        </p:nvCxnSpPr>
        <p:spPr>
          <a:xfrm flipV="1">
            <a:off x="2015149" y="4405826"/>
            <a:ext cx="358338" cy="1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E0290ABB-61FD-5506-01CD-79172C5B0521}"/>
              </a:ext>
            </a:extLst>
          </p:cNvPr>
          <p:cNvCxnSpPr/>
          <p:nvPr/>
        </p:nvCxnSpPr>
        <p:spPr>
          <a:xfrm flipV="1">
            <a:off x="2014352" y="4810334"/>
            <a:ext cx="358338" cy="1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C3815FA7-8FA4-FAF6-348E-FD438397CC6B}"/>
              </a:ext>
            </a:extLst>
          </p:cNvPr>
          <p:cNvCxnSpPr/>
          <p:nvPr/>
        </p:nvCxnSpPr>
        <p:spPr>
          <a:xfrm flipV="1">
            <a:off x="2011421" y="5264293"/>
            <a:ext cx="358338" cy="1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27304CDA-9DAA-EF00-FFDA-2C7B064E0D88}"/>
              </a:ext>
            </a:extLst>
          </p:cNvPr>
          <p:cNvCxnSpPr>
            <a:cxnSpLocks/>
          </p:cNvCxnSpPr>
          <p:nvPr/>
        </p:nvCxnSpPr>
        <p:spPr>
          <a:xfrm>
            <a:off x="2012758" y="1122290"/>
            <a:ext cx="14009" cy="51017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1DF86226-4633-799B-CF55-91175B01A5AD}"/>
              </a:ext>
            </a:extLst>
          </p:cNvPr>
          <p:cNvCxnSpPr>
            <a:cxnSpLocks/>
            <a:stCxn id="9" idx="3"/>
          </p:cNvCxnSpPr>
          <p:nvPr/>
        </p:nvCxnSpPr>
        <p:spPr>
          <a:xfrm>
            <a:off x="3380347" y="991485"/>
            <a:ext cx="2068479"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1" name="テキスト ボックス 30">
            <a:extLst>
              <a:ext uri="{FF2B5EF4-FFF2-40B4-BE49-F238E27FC236}">
                <a16:creationId xmlns:a16="http://schemas.microsoft.com/office/drawing/2014/main" id="{D64F998C-FDE2-E16C-C7EA-C8877D4FD77D}"/>
              </a:ext>
            </a:extLst>
          </p:cNvPr>
          <p:cNvSpPr txBox="1"/>
          <p:nvPr/>
        </p:nvSpPr>
        <p:spPr>
          <a:xfrm>
            <a:off x="5448826" y="894765"/>
            <a:ext cx="1454244" cy="261610"/>
          </a:xfrm>
          <a:prstGeom prst="rect">
            <a:avLst/>
          </a:prstGeom>
          <a:noFill/>
          <a:ln>
            <a:solidFill>
              <a:srgbClr val="00B0F0"/>
            </a:solidFill>
          </a:ln>
        </p:spPr>
        <p:txBody>
          <a:bodyPr wrap="none" rtlCol="0">
            <a:spAutoFit/>
          </a:bodyPr>
          <a:lstStyle/>
          <a:p>
            <a:r>
              <a:rPr lang="ja-JP" altLang="en-US" sz="1100" dirty="0">
                <a:highlight>
                  <a:srgbClr val="FFFF00"/>
                </a:highlight>
              </a:rPr>
              <a:t>実施場所カレンダー</a:t>
            </a:r>
            <a:endParaRPr kumimoji="1" lang="ja-JP" altLang="en-US" sz="1100" dirty="0">
              <a:highlight>
                <a:srgbClr val="FFFF00"/>
              </a:highlight>
            </a:endParaRPr>
          </a:p>
        </p:txBody>
      </p:sp>
      <p:sp>
        <p:nvSpPr>
          <p:cNvPr id="32" name="テキスト ボックス 31">
            <a:extLst>
              <a:ext uri="{FF2B5EF4-FFF2-40B4-BE49-F238E27FC236}">
                <a16:creationId xmlns:a16="http://schemas.microsoft.com/office/drawing/2014/main" id="{04F17635-BE26-22B0-F4D8-9E6F94941FA3}"/>
              </a:ext>
            </a:extLst>
          </p:cNvPr>
          <p:cNvSpPr txBox="1"/>
          <p:nvPr/>
        </p:nvSpPr>
        <p:spPr>
          <a:xfrm>
            <a:off x="4601242" y="806653"/>
            <a:ext cx="450764" cy="184666"/>
          </a:xfrm>
          <a:prstGeom prst="rect">
            <a:avLst/>
          </a:prstGeom>
          <a:noFill/>
        </p:spPr>
        <p:txBody>
          <a:bodyPr wrap="none" rtlCol="0">
            <a:spAutoFit/>
          </a:bodyPr>
          <a:lstStyle/>
          <a:p>
            <a:r>
              <a:rPr kumimoji="1" lang="en-US" altLang="ja-JP" sz="600" dirty="0"/>
              <a:t>POPUP</a:t>
            </a:r>
            <a:endParaRPr kumimoji="1" lang="ja-JP" altLang="en-US" sz="600" dirty="0"/>
          </a:p>
        </p:txBody>
      </p:sp>
      <p:cxnSp>
        <p:nvCxnSpPr>
          <p:cNvPr id="33" name="直線コネクタ 32">
            <a:extLst>
              <a:ext uri="{FF2B5EF4-FFF2-40B4-BE49-F238E27FC236}">
                <a16:creationId xmlns:a16="http://schemas.microsoft.com/office/drawing/2014/main" id="{C0906817-2B0D-58C3-FDC7-6E27A0D319C5}"/>
              </a:ext>
            </a:extLst>
          </p:cNvPr>
          <p:cNvCxnSpPr>
            <a:cxnSpLocks/>
            <a:stCxn id="12" idx="3"/>
            <a:endCxn id="34" idx="1"/>
          </p:cNvCxnSpPr>
          <p:nvPr/>
        </p:nvCxnSpPr>
        <p:spPr>
          <a:xfrm>
            <a:off x="3057264" y="1699697"/>
            <a:ext cx="1439242"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テキスト ボックス 33">
            <a:extLst>
              <a:ext uri="{FF2B5EF4-FFF2-40B4-BE49-F238E27FC236}">
                <a16:creationId xmlns:a16="http://schemas.microsoft.com/office/drawing/2014/main" id="{CD6DA470-CE67-2539-B382-363E869C44B2}"/>
              </a:ext>
            </a:extLst>
          </p:cNvPr>
          <p:cNvSpPr txBox="1"/>
          <p:nvPr/>
        </p:nvSpPr>
        <p:spPr>
          <a:xfrm>
            <a:off x="4496506" y="1568892"/>
            <a:ext cx="748923" cy="261610"/>
          </a:xfrm>
          <a:prstGeom prst="rect">
            <a:avLst/>
          </a:prstGeom>
          <a:noFill/>
          <a:ln>
            <a:solidFill>
              <a:schemeClr val="tx1">
                <a:lumMod val="65000"/>
                <a:lumOff val="35000"/>
              </a:schemeClr>
            </a:solidFill>
          </a:ln>
        </p:spPr>
        <p:txBody>
          <a:bodyPr wrap="none" rtlCol="0">
            <a:spAutoFit/>
          </a:bodyPr>
          <a:lstStyle/>
          <a:p>
            <a:r>
              <a:rPr lang="ja-JP" altLang="en-US" sz="1100" dirty="0"/>
              <a:t>施設詳細</a:t>
            </a:r>
            <a:endParaRPr kumimoji="1" lang="ja-JP" altLang="en-US" sz="1100" dirty="0"/>
          </a:p>
        </p:txBody>
      </p:sp>
      <p:cxnSp>
        <p:nvCxnSpPr>
          <p:cNvPr id="35" name="直線コネクタ 34">
            <a:extLst>
              <a:ext uri="{FF2B5EF4-FFF2-40B4-BE49-F238E27FC236}">
                <a16:creationId xmlns:a16="http://schemas.microsoft.com/office/drawing/2014/main" id="{E53FE095-6AE7-87E6-8FDA-A25E3C69E47A}"/>
              </a:ext>
            </a:extLst>
          </p:cNvPr>
          <p:cNvCxnSpPr>
            <a:cxnSpLocks/>
          </p:cNvCxnSpPr>
          <p:nvPr/>
        </p:nvCxnSpPr>
        <p:spPr>
          <a:xfrm flipV="1">
            <a:off x="5512975" y="1166109"/>
            <a:ext cx="390176" cy="1549823"/>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6" name="テキスト ボックス 35">
            <a:extLst>
              <a:ext uri="{FF2B5EF4-FFF2-40B4-BE49-F238E27FC236}">
                <a16:creationId xmlns:a16="http://schemas.microsoft.com/office/drawing/2014/main" id="{F800CE68-E60A-A7FD-C3F4-818AA6901042}"/>
              </a:ext>
            </a:extLst>
          </p:cNvPr>
          <p:cNvSpPr txBox="1"/>
          <p:nvPr/>
        </p:nvSpPr>
        <p:spPr>
          <a:xfrm>
            <a:off x="5079768" y="2472022"/>
            <a:ext cx="450764" cy="184666"/>
          </a:xfrm>
          <a:prstGeom prst="rect">
            <a:avLst/>
          </a:prstGeom>
          <a:noFill/>
        </p:spPr>
        <p:txBody>
          <a:bodyPr wrap="none" rtlCol="0">
            <a:spAutoFit/>
          </a:bodyPr>
          <a:lstStyle/>
          <a:p>
            <a:r>
              <a:rPr kumimoji="1" lang="en-US" altLang="ja-JP" sz="600" dirty="0"/>
              <a:t>POPUP</a:t>
            </a:r>
            <a:endParaRPr kumimoji="1" lang="ja-JP" altLang="en-US" sz="600" dirty="0"/>
          </a:p>
        </p:txBody>
      </p:sp>
      <p:cxnSp>
        <p:nvCxnSpPr>
          <p:cNvPr id="40" name="直線コネクタ 39">
            <a:extLst>
              <a:ext uri="{FF2B5EF4-FFF2-40B4-BE49-F238E27FC236}">
                <a16:creationId xmlns:a16="http://schemas.microsoft.com/office/drawing/2014/main" id="{369B7C4C-F789-7097-711E-57FDFAABF2F4}"/>
              </a:ext>
            </a:extLst>
          </p:cNvPr>
          <p:cNvCxnSpPr>
            <a:cxnSpLocks/>
          </p:cNvCxnSpPr>
          <p:nvPr/>
        </p:nvCxnSpPr>
        <p:spPr>
          <a:xfrm>
            <a:off x="5245429" y="1694329"/>
            <a:ext cx="10886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直線コネクタ 42">
            <a:extLst>
              <a:ext uri="{FF2B5EF4-FFF2-40B4-BE49-F238E27FC236}">
                <a16:creationId xmlns:a16="http://schemas.microsoft.com/office/drawing/2014/main" id="{9BED0550-2544-20CA-34FB-9A1EDADD25B1}"/>
              </a:ext>
            </a:extLst>
          </p:cNvPr>
          <p:cNvCxnSpPr>
            <a:cxnSpLocks/>
          </p:cNvCxnSpPr>
          <p:nvPr/>
        </p:nvCxnSpPr>
        <p:spPr>
          <a:xfrm>
            <a:off x="5936586" y="1694329"/>
            <a:ext cx="0" cy="765109"/>
          </a:xfrm>
          <a:prstGeom prst="line">
            <a:avLst/>
          </a:prstGeom>
        </p:spPr>
        <p:style>
          <a:lnRef idx="2">
            <a:schemeClr val="accent1"/>
          </a:lnRef>
          <a:fillRef idx="0">
            <a:schemeClr val="accent1"/>
          </a:fillRef>
          <a:effectRef idx="1">
            <a:schemeClr val="accent1"/>
          </a:effectRef>
          <a:fontRef idx="minor">
            <a:schemeClr val="tx1"/>
          </a:fontRef>
        </p:style>
      </p:cxnSp>
      <p:sp>
        <p:nvSpPr>
          <p:cNvPr id="45" name="テキスト ボックス 44">
            <a:extLst>
              <a:ext uri="{FF2B5EF4-FFF2-40B4-BE49-F238E27FC236}">
                <a16:creationId xmlns:a16="http://schemas.microsoft.com/office/drawing/2014/main" id="{34AD3F47-7996-999B-1964-D616B676AB41}"/>
              </a:ext>
            </a:extLst>
          </p:cNvPr>
          <p:cNvSpPr txBox="1"/>
          <p:nvPr/>
        </p:nvSpPr>
        <p:spPr>
          <a:xfrm>
            <a:off x="6179237" y="2335160"/>
            <a:ext cx="1281120" cy="261610"/>
          </a:xfrm>
          <a:prstGeom prst="rect">
            <a:avLst/>
          </a:prstGeom>
          <a:noFill/>
          <a:ln>
            <a:solidFill>
              <a:schemeClr val="tx1">
                <a:lumMod val="65000"/>
                <a:lumOff val="35000"/>
              </a:schemeClr>
            </a:solidFill>
          </a:ln>
        </p:spPr>
        <p:txBody>
          <a:bodyPr wrap="none" rtlCol="0">
            <a:spAutoFit/>
          </a:bodyPr>
          <a:lstStyle/>
          <a:p>
            <a:r>
              <a:rPr kumimoji="1" lang="ja-JP" altLang="en-US" sz="1100" dirty="0"/>
              <a:t>施設登録</a:t>
            </a:r>
            <a:r>
              <a:rPr lang="en-US" altLang="ja-JP" sz="1100" dirty="0"/>
              <a:t>(</a:t>
            </a:r>
            <a:r>
              <a:rPr lang="ja-JP" altLang="en-US" sz="1100" dirty="0"/>
              <a:t>コピー</a:t>
            </a:r>
            <a:r>
              <a:rPr lang="en-US" altLang="ja-JP" sz="1100" dirty="0"/>
              <a:t>)</a:t>
            </a:r>
            <a:endParaRPr kumimoji="1" lang="ja-JP" altLang="en-US" sz="1100" dirty="0"/>
          </a:p>
        </p:txBody>
      </p:sp>
      <p:cxnSp>
        <p:nvCxnSpPr>
          <p:cNvPr id="47" name="直線コネクタ 46">
            <a:extLst>
              <a:ext uri="{FF2B5EF4-FFF2-40B4-BE49-F238E27FC236}">
                <a16:creationId xmlns:a16="http://schemas.microsoft.com/office/drawing/2014/main" id="{CBB37F47-9662-FE28-4832-1C125FD0C192}"/>
              </a:ext>
            </a:extLst>
          </p:cNvPr>
          <p:cNvCxnSpPr>
            <a:cxnSpLocks/>
          </p:cNvCxnSpPr>
          <p:nvPr/>
        </p:nvCxnSpPr>
        <p:spPr>
          <a:xfrm>
            <a:off x="5935710" y="2465965"/>
            <a:ext cx="255469"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94C30C83-408E-9AE9-7140-08B478ED2757}"/>
              </a:ext>
            </a:extLst>
          </p:cNvPr>
          <p:cNvSpPr txBox="1"/>
          <p:nvPr/>
        </p:nvSpPr>
        <p:spPr>
          <a:xfrm>
            <a:off x="4506334" y="1991037"/>
            <a:ext cx="748923" cy="261610"/>
          </a:xfrm>
          <a:prstGeom prst="rect">
            <a:avLst/>
          </a:prstGeom>
          <a:noFill/>
          <a:ln>
            <a:solidFill>
              <a:schemeClr val="tx1">
                <a:lumMod val="65000"/>
                <a:lumOff val="35000"/>
              </a:schemeClr>
            </a:solidFill>
          </a:ln>
        </p:spPr>
        <p:txBody>
          <a:bodyPr wrap="none" rtlCol="0">
            <a:spAutoFit/>
          </a:bodyPr>
          <a:lstStyle/>
          <a:p>
            <a:r>
              <a:rPr kumimoji="1" lang="ja-JP" altLang="en-US" sz="1100" dirty="0"/>
              <a:t>施設登録</a:t>
            </a:r>
          </a:p>
        </p:txBody>
      </p:sp>
      <p:cxnSp>
        <p:nvCxnSpPr>
          <p:cNvPr id="51" name="直線コネクタ 50">
            <a:extLst>
              <a:ext uri="{FF2B5EF4-FFF2-40B4-BE49-F238E27FC236}">
                <a16:creationId xmlns:a16="http://schemas.microsoft.com/office/drawing/2014/main" id="{74EE7447-32CE-84FA-CCA7-8B885DE2FC6C}"/>
              </a:ext>
            </a:extLst>
          </p:cNvPr>
          <p:cNvCxnSpPr>
            <a:cxnSpLocks/>
          </p:cNvCxnSpPr>
          <p:nvPr/>
        </p:nvCxnSpPr>
        <p:spPr>
          <a:xfrm>
            <a:off x="4334916" y="1716264"/>
            <a:ext cx="0" cy="360619"/>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直線コネクタ 51">
            <a:extLst>
              <a:ext uri="{FF2B5EF4-FFF2-40B4-BE49-F238E27FC236}">
                <a16:creationId xmlns:a16="http://schemas.microsoft.com/office/drawing/2014/main" id="{57D8F155-1C0A-A910-C104-1CA8462ED5CA}"/>
              </a:ext>
            </a:extLst>
          </p:cNvPr>
          <p:cNvCxnSpPr>
            <a:cxnSpLocks/>
          </p:cNvCxnSpPr>
          <p:nvPr/>
        </p:nvCxnSpPr>
        <p:spPr>
          <a:xfrm>
            <a:off x="4344026" y="2068598"/>
            <a:ext cx="1791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直線コネクタ 75">
            <a:extLst>
              <a:ext uri="{FF2B5EF4-FFF2-40B4-BE49-F238E27FC236}">
                <a16:creationId xmlns:a16="http://schemas.microsoft.com/office/drawing/2014/main" id="{A0ABB5A1-003E-A9F8-5DFC-7F0094AA31B8}"/>
              </a:ext>
            </a:extLst>
          </p:cNvPr>
          <p:cNvCxnSpPr>
            <a:cxnSpLocks/>
            <a:stCxn id="14" idx="3"/>
            <a:endCxn id="74" idx="1"/>
          </p:cNvCxnSpPr>
          <p:nvPr/>
        </p:nvCxnSpPr>
        <p:spPr>
          <a:xfrm flipV="1">
            <a:off x="3440415" y="3781913"/>
            <a:ext cx="697630" cy="8299"/>
          </a:xfrm>
          <a:prstGeom prst="line">
            <a:avLst/>
          </a:prstGeom>
        </p:spPr>
        <p:style>
          <a:lnRef idx="2">
            <a:schemeClr val="accent1"/>
          </a:lnRef>
          <a:fillRef idx="0">
            <a:schemeClr val="accent1"/>
          </a:fillRef>
          <a:effectRef idx="1">
            <a:schemeClr val="accent1"/>
          </a:effectRef>
          <a:fontRef idx="minor">
            <a:schemeClr val="tx1"/>
          </a:fontRef>
        </p:style>
      </p:cxnSp>
      <p:sp>
        <p:nvSpPr>
          <p:cNvPr id="81" name="テキスト ボックス 80">
            <a:extLst>
              <a:ext uri="{FF2B5EF4-FFF2-40B4-BE49-F238E27FC236}">
                <a16:creationId xmlns:a16="http://schemas.microsoft.com/office/drawing/2014/main" id="{6BEAA7FD-5558-F8FB-DD42-4F29B71BCEA6}"/>
              </a:ext>
            </a:extLst>
          </p:cNvPr>
          <p:cNvSpPr txBox="1"/>
          <p:nvPr/>
        </p:nvSpPr>
        <p:spPr>
          <a:xfrm>
            <a:off x="6161313" y="4092032"/>
            <a:ext cx="607859" cy="261610"/>
          </a:xfrm>
          <a:prstGeom prst="rect">
            <a:avLst/>
          </a:prstGeom>
          <a:noFill/>
          <a:ln>
            <a:solidFill>
              <a:schemeClr val="tx1">
                <a:lumMod val="65000"/>
                <a:lumOff val="35000"/>
              </a:schemeClr>
            </a:solidFill>
          </a:ln>
        </p:spPr>
        <p:txBody>
          <a:bodyPr wrap="none" rtlCol="0">
            <a:spAutoFit/>
          </a:bodyPr>
          <a:lstStyle/>
          <a:p>
            <a:r>
              <a:rPr lang="ja-JP" altLang="en-US" sz="1100" dirty="0"/>
              <a:t>再利用</a:t>
            </a:r>
            <a:endParaRPr kumimoji="1" lang="ja-JP" altLang="en-US" sz="1100" dirty="0"/>
          </a:p>
        </p:txBody>
      </p:sp>
      <p:cxnSp>
        <p:nvCxnSpPr>
          <p:cNvPr id="82" name="直線コネクタ 81">
            <a:extLst>
              <a:ext uri="{FF2B5EF4-FFF2-40B4-BE49-F238E27FC236}">
                <a16:creationId xmlns:a16="http://schemas.microsoft.com/office/drawing/2014/main" id="{0DC75AA2-95FF-F2B4-C15D-A2603513F4AE}"/>
              </a:ext>
            </a:extLst>
          </p:cNvPr>
          <p:cNvCxnSpPr>
            <a:cxnSpLocks/>
          </p:cNvCxnSpPr>
          <p:nvPr/>
        </p:nvCxnSpPr>
        <p:spPr>
          <a:xfrm>
            <a:off x="5125686" y="3806983"/>
            <a:ext cx="10356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直線コネクタ 82">
            <a:extLst>
              <a:ext uri="{FF2B5EF4-FFF2-40B4-BE49-F238E27FC236}">
                <a16:creationId xmlns:a16="http://schemas.microsoft.com/office/drawing/2014/main" id="{EB6AFFA0-CB06-5CF6-1E27-A4B518F6B7EA}"/>
              </a:ext>
            </a:extLst>
          </p:cNvPr>
          <p:cNvCxnSpPr>
            <a:cxnSpLocks/>
          </p:cNvCxnSpPr>
          <p:nvPr/>
        </p:nvCxnSpPr>
        <p:spPr>
          <a:xfrm>
            <a:off x="5906529" y="4222837"/>
            <a:ext cx="2554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直線コネクタ 83">
            <a:extLst>
              <a:ext uri="{FF2B5EF4-FFF2-40B4-BE49-F238E27FC236}">
                <a16:creationId xmlns:a16="http://schemas.microsoft.com/office/drawing/2014/main" id="{36D390E1-8EB8-15DF-B18F-8E7184B3300C}"/>
              </a:ext>
            </a:extLst>
          </p:cNvPr>
          <p:cNvCxnSpPr>
            <a:cxnSpLocks/>
          </p:cNvCxnSpPr>
          <p:nvPr/>
        </p:nvCxnSpPr>
        <p:spPr>
          <a:xfrm>
            <a:off x="5906529" y="3806983"/>
            <a:ext cx="0" cy="410492"/>
          </a:xfrm>
          <a:prstGeom prst="line">
            <a:avLst/>
          </a:prstGeom>
        </p:spPr>
        <p:style>
          <a:lnRef idx="2">
            <a:schemeClr val="accent1"/>
          </a:lnRef>
          <a:fillRef idx="0">
            <a:schemeClr val="accent1"/>
          </a:fillRef>
          <a:effectRef idx="1">
            <a:schemeClr val="accent1"/>
          </a:effectRef>
          <a:fontRef idx="minor">
            <a:schemeClr val="tx1"/>
          </a:fontRef>
        </p:style>
      </p:cxnSp>
      <p:sp>
        <p:nvSpPr>
          <p:cNvPr id="85" name="テキスト ボックス 84">
            <a:extLst>
              <a:ext uri="{FF2B5EF4-FFF2-40B4-BE49-F238E27FC236}">
                <a16:creationId xmlns:a16="http://schemas.microsoft.com/office/drawing/2014/main" id="{0CCC4D5B-5EFD-B92B-4B95-071F48BEF75C}"/>
              </a:ext>
            </a:extLst>
          </p:cNvPr>
          <p:cNvSpPr txBox="1"/>
          <p:nvPr/>
        </p:nvSpPr>
        <p:spPr>
          <a:xfrm>
            <a:off x="6145943" y="3679307"/>
            <a:ext cx="466794" cy="261610"/>
          </a:xfrm>
          <a:prstGeom prst="rect">
            <a:avLst/>
          </a:prstGeom>
          <a:noFill/>
          <a:ln>
            <a:solidFill>
              <a:schemeClr val="tx1">
                <a:lumMod val="65000"/>
                <a:lumOff val="35000"/>
              </a:schemeClr>
            </a:solidFill>
          </a:ln>
        </p:spPr>
        <p:txBody>
          <a:bodyPr wrap="none" rtlCol="0">
            <a:spAutoFit/>
          </a:bodyPr>
          <a:lstStyle/>
          <a:p>
            <a:r>
              <a:rPr lang="ja-JP" altLang="en-US" sz="1100" dirty="0"/>
              <a:t>編集</a:t>
            </a:r>
            <a:endParaRPr kumimoji="1" lang="ja-JP" altLang="en-US" sz="1100" dirty="0"/>
          </a:p>
        </p:txBody>
      </p:sp>
      <p:cxnSp>
        <p:nvCxnSpPr>
          <p:cNvPr id="95" name="直線コネクタ 94">
            <a:extLst>
              <a:ext uri="{FF2B5EF4-FFF2-40B4-BE49-F238E27FC236}">
                <a16:creationId xmlns:a16="http://schemas.microsoft.com/office/drawing/2014/main" id="{922122EA-0708-3679-A4D1-67F1EB161CE3}"/>
              </a:ext>
            </a:extLst>
          </p:cNvPr>
          <p:cNvCxnSpPr>
            <a:cxnSpLocks/>
          </p:cNvCxnSpPr>
          <p:nvPr/>
        </p:nvCxnSpPr>
        <p:spPr>
          <a:xfrm>
            <a:off x="4117270" y="4395516"/>
            <a:ext cx="349546" cy="0"/>
          </a:xfrm>
          <a:prstGeom prst="line">
            <a:avLst/>
          </a:prstGeom>
        </p:spPr>
        <p:style>
          <a:lnRef idx="2">
            <a:schemeClr val="accent1"/>
          </a:lnRef>
          <a:fillRef idx="0">
            <a:schemeClr val="accent1"/>
          </a:fillRef>
          <a:effectRef idx="1">
            <a:schemeClr val="accent1"/>
          </a:effectRef>
          <a:fontRef idx="minor">
            <a:schemeClr val="tx1"/>
          </a:fontRef>
        </p:style>
      </p:cxnSp>
      <p:sp>
        <p:nvSpPr>
          <p:cNvPr id="97" name="テキスト ボックス 96">
            <a:extLst>
              <a:ext uri="{FF2B5EF4-FFF2-40B4-BE49-F238E27FC236}">
                <a16:creationId xmlns:a16="http://schemas.microsoft.com/office/drawing/2014/main" id="{945E50F8-9081-FE7C-98E2-D5CB3A4442DA}"/>
              </a:ext>
            </a:extLst>
          </p:cNvPr>
          <p:cNvSpPr txBox="1"/>
          <p:nvPr/>
        </p:nvSpPr>
        <p:spPr>
          <a:xfrm>
            <a:off x="4475716" y="4264711"/>
            <a:ext cx="1369396" cy="261610"/>
          </a:xfrm>
          <a:prstGeom prst="rect">
            <a:avLst/>
          </a:prstGeom>
          <a:noFill/>
          <a:ln>
            <a:solidFill>
              <a:schemeClr val="tx1">
                <a:lumMod val="65000"/>
                <a:lumOff val="35000"/>
              </a:schemeClr>
            </a:solidFill>
          </a:ln>
        </p:spPr>
        <p:txBody>
          <a:bodyPr wrap="square" rtlCol="0">
            <a:spAutoFit/>
          </a:bodyPr>
          <a:lstStyle/>
          <a:p>
            <a:r>
              <a:rPr lang="en-US" altLang="ja-JP" sz="1100" dirty="0"/>
              <a:t>API</a:t>
            </a:r>
            <a:r>
              <a:rPr lang="ja-JP" altLang="en-US" sz="1100" dirty="0"/>
              <a:t>連携企業詳細</a:t>
            </a:r>
            <a:endParaRPr kumimoji="1" lang="ja-JP" altLang="en-US" sz="1100" dirty="0"/>
          </a:p>
        </p:txBody>
      </p:sp>
      <p:cxnSp>
        <p:nvCxnSpPr>
          <p:cNvPr id="107" name="直線コネクタ 106">
            <a:extLst>
              <a:ext uri="{FF2B5EF4-FFF2-40B4-BE49-F238E27FC236}">
                <a16:creationId xmlns:a16="http://schemas.microsoft.com/office/drawing/2014/main" id="{19E92239-034C-5CD2-A9E6-395417B9E83A}"/>
              </a:ext>
            </a:extLst>
          </p:cNvPr>
          <p:cNvCxnSpPr>
            <a:cxnSpLocks/>
            <a:stCxn id="17" idx="3"/>
            <a:endCxn id="108" idx="1"/>
          </p:cNvCxnSpPr>
          <p:nvPr/>
        </p:nvCxnSpPr>
        <p:spPr>
          <a:xfrm flipV="1">
            <a:off x="4040451" y="5231735"/>
            <a:ext cx="421867" cy="2211"/>
          </a:xfrm>
          <a:prstGeom prst="line">
            <a:avLst/>
          </a:prstGeom>
        </p:spPr>
        <p:style>
          <a:lnRef idx="2">
            <a:schemeClr val="accent1"/>
          </a:lnRef>
          <a:fillRef idx="0">
            <a:schemeClr val="accent1"/>
          </a:fillRef>
          <a:effectRef idx="1">
            <a:schemeClr val="accent1"/>
          </a:effectRef>
          <a:fontRef idx="minor">
            <a:schemeClr val="tx1"/>
          </a:fontRef>
        </p:style>
      </p:cxnSp>
      <p:sp>
        <p:nvSpPr>
          <p:cNvPr id="108" name="テキスト ボックス 107">
            <a:extLst>
              <a:ext uri="{FF2B5EF4-FFF2-40B4-BE49-F238E27FC236}">
                <a16:creationId xmlns:a16="http://schemas.microsoft.com/office/drawing/2014/main" id="{52FD9EBE-73A1-F27D-54FC-F9401B476610}"/>
              </a:ext>
            </a:extLst>
          </p:cNvPr>
          <p:cNvSpPr txBox="1"/>
          <p:nvPr/>
        </p:nvSpPr>
        <p:spPr>
          <a:xfrm>
            <a:off x="4462318" y="5100930"/>
            <a:ext cx="466794" cy="261610"/>
          </a:xfrm>
          <a:prstGeom prst="rect">
            <a:avLst/>
          </a:prstGeom>
          <a:noFill/>
          <a:ln>
            <a:solidFill>
              <a:schemeClr val="tx1">
                <a:lumMod val="65000"/>
                <a:lumOff val="35000"/>
              </a:schemeClr>
            </a:solidFill>
          </a:ln>
        </p:spPr>
        <p:txBody>
          <a:bodyPr wrap="none" rtlCol="0">
            <a:spAutoFit/>
          </a:bodyPr>
          <a:lstStyle/>
          <a:p>
            <a:r>
              <a:rPr lang="ja-JP" altLang="en-US" sz="1100" dirty="0"/>
              <a:t>編集</a:t>
            </a:r>
            <a:endParaRPr kumimoji="1" lang="ja-JP" altLang="en-US" sz="1100" dirty="0"/>
          </a:p>
        </p:txBody>
      </p:sp>
      <p:sp>
        <p:nvSpPr>
          <p:cNvPr id="112" name="テキスト ボックス 111">
            <a:extLst>
              <a:ext uri="{FF2B5EF4-FFF2-40B4-BE49-F238E27FC236}">
                <a16:creationId xmlns:a16="http://schemas.microsoft.com/office/drawing/2014/main" id="{98CFAD70-6A3E-9551-CE97-449DE1D0F768}"/>
              </a:ext>
            </a:extLst>
          </p:cNvPr>
          <p:cNvSpPr txBox="1"/>
          <p:nvPr/>
        </p:nvSpPr>
        <p:spPr>
          <a:xfrm>
            <a:off x="4450439" y="5932703"/>
            <a:ext cx="1493334" cy="261610"/>
          </a:xfrm>
          <a:prstGeom prst="rect">
            <a:avLst/>
          </a:prstGeom>
          <a:noFill/>
          <a:ln>
            <a:solidFill>
              <a:schemeClr val="tx1">
                <a:lumMod val="65000"/>
                <a:lumOff val="35000"/>
              </a:schemeClr>
            </a:solidFill>
          </a:ln>
        </p:spPr>
        <p:txBody>
          <a:bodyPr wrap="square" rtlCol="0">
            <a:spAutoFit/>
          </a:bodyPr>
          <a:lstStyle/>
          <a:p>
            <a:r>
              <a:rPr lang="ja-JP" altLang="en-US" sz="1100" dirty="0"/>
              <a:t>サブアカウント登録</a:t>
            </a:r>
            <a:endParaRPr kumimoji="1" lang="ja-JP" altLang="en-US" sz="1100" dirty="0"/>
          </a:p>
        </p:txBody>
      </p:sp>
      <p:cxnSp>
        <p:nvCxnSpPr>
          <p:cNvPr id="113" name="直線コネクタ 112">
            <a:extLst>
              <a:ext uri="{FF2B5EF4-FFF2-40B4-BE49-F238E27FC236}">
                <a16:creationId xmlns:a16="http://schemas.microsoft.com/office/drawing/2014/main" id="{647EB569-1C34-B15C-982B-9BCD544A7866}"/>
              </a:ext>
            </a:extLst>
          </p:cNvPr>
          <p:cNvCxnSpPr>
            <a:cxnSpLocks/>
            <a:stCxn id="19" idx="3"/>
            <a:endCxn id="114" idx="1"/>
          </p:cNvCxnSpPr>
          <p:nvPr/>
        </p:nvCxnSpPr>
        <p:spPr>
          <a:xfrm>
            <a:off x="4211782" y="5704651"/>
            <a:ext cx="224877" cy="3252"/>
          </a:xfrm>
          <a:prstGeom prst="line">
            <a:avLst/>
          </a:prstGeom>
        </p:spPr>
        <p:style>
          <a:lnRef idx="2">
            <a:schemeClr val="accent1"/>
          </a:lnRef>
          <a:fillRef idx="0">
            <a:schemeClr val="accent1"/>
          </a:fillRef>
          <a:effectRef idx="1">
            <a:schemeClr val="accent1"/>
          </a:effectRef>
          <a:fontRef idx="minor">
            <a:schemeClr val="tx1"/>
          </a:fontRef>
        </p:style>
      </p:cxnSp>
      <p:sp>
        <p:nvSpPr>
          <p:cNvPr id="114" name="テキスト ボックス 113">
            <a:extLst>
              <a:ext uri="{FF2B5EF4-FFF2-40B4-BE49-F238E27FC236}">
                <a16:creationId xmlns:a16="http://schemas.microsoft.com/office/drawing/2014/main" id="{CD11AB00-BE84-F2D1-4851-C233D77CE3CE}"/>
              </a:ext>
            </a:extLst>
          </p:cNvPr>
          <p:cNvSpPr txBox="1"/>
          <p:nvPr/>
        </p:nvSpPr>
        <p:spPr>
          <a:xfrm>
            <a:off x="4436659" y="5577098"/>
            <a:ext cx="1454244" cy="261610"/>
          </a:xfrm>
          <a:prstGeom prst="rect">
            <a:avLst/>
          </a:prstGeom>
          <a:noFill/>
          <a:ln>
            <a:solidFill>
              <a:schemeClr val="tx1">
                <a:lumMod val="65000"/>
                <a:lumOff val="35000"/>
              </a:schemeClr>
            </a:solidFill>
          </a:ln>
        </p:spPr>
        <p:txBody>
          <a:bodyPr wrap="none" rtlCol="0">
            <a:spAutoFit/>
          </a:bodyPr>
          <a:lstStyle/>
          <a:p>
            <a:r>
              <a:rPr kumimoji="1" lang="ja-JP" altLang="en-US" sz="1100" dirty="0"/>
              <a:t>サブアカウント詳細</a:t>
            </a:r>
          </a:p>
        </p:txBody>
      </p:sp>
      <p:sp>
        <p:nvSpPr>
          <p:cNvPr id="12" name="テキスト ボックス 11">
            <a:extLst>
              <a:ext uri="{FF2B5EF4-FFF2-40B4-BE49-F238E27FC236}">
                <a16:creationId xmlns:a16="http://schemas.microsoft.com/office/drawing/2014/main" id="{74B28849-E8B3-8696-2BC8-0FE59128F519}"/>
              </a:ext>
            </a:extLst>
          </p:cNvPr>
          <p:cNvSpPr txBox="1"/>
          <p:nvPr/>
        </p:nvSpPr>
        <p:spPr>
          <a:xfrm>
            <a:off x="2308341" y="1568892"/>
            <a:ext cx="748923" cy="261610"/>
          </a:xfrm>
          <a:prstGeom prst="rect">
            <a:avLst/>
          </a:prstGeom>
          <a:solidFill>
            <a:schemeClr val="bg1"/>
          </a:solidFill>
          <a:ln>
            <a:solidFill>
              <a:schemeClr val="tx1">
                <a:lumMod val="65000"/>
                <a:lumOff val="35000"/>
              </a:schemeClr>
            </a:solidFill>
          </a:ln>
        </p:spPr>
        <p:txBody>
          <a:bodyPr wrap="none" rtlCol="0">
            <a:spAutoFit/>
          </a:bodyPr>
          <a:lstStyle/>
          <a:p>
            <a:r>
              <a:rPr lang="ja-JP" altLang="en-US" sz="1100" dirty="0"/>
              <a:t>施設一覧</a:t>
            </a:r>
            <a:endParaRPr kumimoji="1" lang="ja-JP" altLang="en-US" sz="1100" dirty="0"/>
          </a:p>
        </p:txBody>
      </p:sp>
      <p:sp>
        <p:nvSpPr>
          <p:cNvPr id="14" name="テキスト ボックス 13">
            <a:extLst>
              <a:ext uri="{FF2B5EF4-FFF2-40B4-BE49-F238E27FC236}">
                <a16:creationId xmlns:a16="http://schemas.microsoft.com/office/drawing/2014/main" id="{D6FC7E4F-25B8-0B5F-52FC-A18F99BE74E7}"/>
              </a:ext>
            </a:extLst>
          </p:cNvPr>
          <p:cNvSpPr txBox="1"/>
          <p:nvPr/>
        </p:nvSpPr>
        <p:spPr>
          <a:xfrm>
            <a:off x="2409364" y="3659407"/>
            <a:ext cx="1031051" cy="261610"/>
          </a:xfrm>
          <a:prstGeom prst="rect">
            <a:avLst/>
          </a:prstGeom>
          <a:solidFill>
            <a:schemeClr val="bg1"/>
          </a:solidFill>
          <a:ln>
            <a:solidFill>
              <a:schemeClr val="tx1">
                <a:lumMod val="65000"/>
                <a:lumOff val="35000"/>
              </a:schemeClr>
            </a:solidFill>
          </a:ln>
        </p:spPr>
        <p:txBody>
          <a:bodyPr wrap="none" rtlCol="0">
            <a:spAutoFit/>
          </a:bodyPr>
          <a:lstStyle/>
          <a:p>
            <a:r>
              <a:rPr kumimoji="1" lang="ja-JP" altLang="en-US" sz="1100" dirty="0"/>
              <a:t>利用予約一覧</a:t>
            </a:r>
          </a:p>
        </p:txBody>
      </p:sp>
      <p:sp>
        <p:nvSpPr>
          <p:cNvPr id="15" name="テキスト ボックス 14">
            <a:extLst>
              <a:ext uri="{FF2B5EF4-FFF2-40B4-BE49-F238E27FC236}">
                <a16:creationId xmlns:a16="http://schemas.microsoft.com/office/drawing/2014/main" id="{5F3ED232-38C5-B17E-37DE-0689B37E14B7}"/>
              </a:ext>
            </a:extLst>
          </p:cNvPr>
          <p:cNvSpPr txBox="1"/>
          <p:nvPr/>
        </p:nvSpPr>
        <p:spPr>
          <a:xfrm>
            <a:off x="2310730" y="4280232"/>
            <a:ext cx="1743897" cy="261610"/>
          </a:xfrm>
          <a:prstGeom prst="rect">
            <a:avLst/>
          </a:prstGeom>
          <a:solidFill>
            <a:schemeClr val="bg1"/>
          </a:solidFill>
          <a:ln>
            <a:solidFill>
              <a:schemeClr val="tx1">
                <a:lumMod val="65000"/>
                <a:lumOff val="35000"/>
              </a:schemeClr>
            </a:solidFill>
          </a:ln>
        </p:spPr>
        <p:txBody>
          <a:bodyPr wrap="square" rtlCol="0">
            <a:spAutoFit/>
          </a:bodyPr>
          <a:lstStyle/>
          <a:p>
            <a:r>
              <a:rPr lang="ja-JP" altLang="en-US" sz="1100" dirty="0"/>
              <a:t>設定　</a:t>
            </a:r>
            <a:r>
              <a:rPr lang="en-US" altLang="ja-JP" sz="1100" dirty="0"/>
              <a:t>API</a:t>
            </a:r>
            <a:r>
              <a:rPr lang="ja-JP" altLang="en-US" sz="1100" dirty="0"/>
              <a:t>連携企業一覧</a:t>
            </a:r>
            <a:endParaRPr kumimoji="1" lang="ja-JP" altLang="en-US" sz="1100" dirty="0"/>
          </a:p>
        </p:txBody>
      </p:sp>
      <p:sp>
        <p:nvSpPr>
          <p:cNvPr id="17" name="テキスト ボックス 16">
            <a:extLst>
              <a:ext uri="{FF2B5EF4-FFF2-40B4-BE49-F238E27FC236}">
                <a16:creationId xmlns:a16="http://schemas.microsoft.com/office/drawing/2014/main" id="{FD38B86A-A0DC-9BD8-DD24-993B9E6FE9B2}"/>
              </a:ext>
            </a:extLst>
          </p:cNvPr>
          <p:cNvSpPr txBox="1"/>
          <p:nvPr/>
        </p:nvSpPr>
        <p:spPr>
          <a:xfrm>
            <a:off x="2296556" y="5103141"/>
            <a:ext cx="1743895" cy="261610"/>
          </a:xfrm>
          <a:prstGeom prst="rect">
            <a:avLst/>
          </a:prstGeom>
          <a:solidFill>
            <a:schemeClr val="bg1"/>
          </a:solidFill>
          <a:ln>
            <a:solidFill>
              <a:schemeClr val="tx1">
                <a:lumMod val="65000"/>
                <a:lumOff val="35000"/>
              </a:schemeClr>
            </a:solidFill>
          </a:ln>
        </p:spPr>
        <p:txBody>
          <a:bodyPr wrap="square" rtlCol="0">
            <a:spAutoFit/>
          </a:bodyPr>
          <a:lstStyle/>
          <a:p>
            <a:r>
              <a:rPr lang="ja-JP" altLang="en-US" sz="1100" dirty="0"/>
              <a:t>設定　</a:t>
            </a:r>
            <a:r>
              <a:rPr kumimoji="1" lang="ja-JP" altLang="en-US" sz="1100" dirty="0"/>
              <a:t>プロフィール</a:t>
            </a:r>
          </a:p>
        </p:txBody>
      </p:sp>
      <p:cxnSp>
        <p:nvCxnSpPr>
          <p:cNvPr id="126" name="直線コネクタ 125">
            <a:extLst>
              <a:ext uri="{FF2B5EF4-FFF2-40B4-BE49-F238E27FC236}">
                <a16:creationId xmlns:a16="http://schemas.microsoft.com/office/drawing/2014/main" id="{6CDDDD2E-64D0-14EC-998E-A8FBBCF738BD}"/>
              </a:ext>
            </a:extLst>
          </p:cNvPr>
          <p:cNvCxnSpPr>
            <a:cxnSpLocks/>
          </p:cNvCxnSpPr>
          <p:nvPr/>
        </p:nvCxnSpPr>
        <p:spPr>
          <a:xfrm>
            <a:off x="4330852" y="6066760"/>
            <a:ext cx="1448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直線コネクタ 127">
            <a:extLst>
              <a:ext uri="{FF2B5EF4-FFF2-40B4-BE49-F238E27FC236}">
                <a16:creationId xmlns:a16="http://schemas.microsoft.com/office/drawing/2014/main" id="{0A299F62-6CBF-E217-0780-FD60BC9DE712}"/>
              </a:ext>
            </a:extLst>
          </p:cNvPr>
          <p:cNvCxnSpPr>
            <a:cxnSpLocks/>
          </p:cNvCxnSpPr>
          <p:nvPr/>
        </p:nvCxnSpPr>
        <p:spPr>
          <a:xfrm>
            <a:off x="4322414" y="5722638"/>
            <a:ext cx="0" cy="3408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直線コネクタ 130">
            <a:extLst>
              <a:ext uri="{FF2B5EF4-FFF2-40B4-BE49-F238E27FC236}">
                <a16:creationId xmlns:a16="http://schemas.microsoft.com/office/drawing/2014/main" id="{0F6D933B-FFF9-3D9E-257E-3FD7EE507794}"/>
              </a:ext>
            </a:extLst>
          </p:cNvPr>
          <p:cNvCxnSpPr>
            <a:cxnSpLocks/>
            <a:endCxn id="132" idx="1"/>
          </p:cNvCxnSpPr>
          <p:nvPr/>
        </p:nvCxnSpPr>
        <p:spPr>
          <a:xfrm flipV="1">
            <a:off x="5903151" y="5704651"/>
            <a:ext cx="421867" cy="2211"/>
          </a:xfrm>
          <a:prstGeom prst="line">
            <a:avLst/>
          </a:prstGeom>
        </p:spPr>
        <p:style>
          <a:lnRef idx="2">
            <a:schemeClr val="accent1"/>
          </a:lnRef>
          <a:fillRef idx="0">
            <a:schemeClr val="accent1"/>
          </a:fillRef>
          <a:effectRef idx="1">
            <a:schemeClr val="accent1"/>
          </a:effectRef>
          <a:fontRef idx="minor">
            <a:schemeClr val="tx1"/>
          </a:fontRef>
        </p:style>
      </p:cxnSp>
      <p:sp>
        <p:nvSpPr>
          <p:cNvPr id="132" name="テキスト ボックス 131">
            <a:extLst>
              <a:ext uri="{FF2B5EF4-FFF2-40B4-BE49-F238E27FC236}">
                <a16:creationId xmlns:a16="http://schemas.microsoft.com/office/drawing/2014/main" id="{330BDC33-231E-3FCA-E063-FA3A61B6CBBD}"/>
              </a:ext>
            </a:extLst>
          </p:cNvPr>
          <p:cNvSpPr txBox="1"/>
          <p:nvPr/>
        </p:nvSpPr>
        <p:spPr>
          <a:xfrm>
            <a:off x="6325018" y="5573846"/>
            <a:ext cx="466794" cy="261610"/>
          </a:xfrm>
          <a:prstGeom prst="rect">
            <a:avLst/>
          </a:prstGeom>
          <a:noFill/>
          <a:ln>
            <a:solidFill>
              <a:schemeClr val="tx1">
                <a:lumMod val="65000"/>
                <a:lumOff val="35000"/>
              </a:schemeClr>
            </a:solidFill>
          </a:ln>
        </p:spPr>
        <p:txBody>
          <a:bodyPr wrap="none" rtlCol="0">
            <a:spAutoFit/>
          </a:bodyPr>
          <a:lstStyle/>
          <a:p>
            <a:r>
              <a:rPr lang="ja-JP" altLang="en-US" sz="1100" dirty="0"/>
              <a:t>編集</a:t>
            </a:r>
            <a:endParaRPr kumimoji="1" lang="ja-JP" altLang="en-US" sz="1100" dirty="0"/>
          </a:p>
        </p:txBody>
      </p:sp>
      <p:sp>
        <p:nvSpPr>
          <p:cNvPr id="133" name="テキスト ボックス 132">
            <a:extLst>
              <a:ext uri="{FF2B5EF4-FFF2-40B4-BE49-F238E27FC236}">
                <a16:creationId xmlns:a16="http://schemas.microsoft.com/office/drawing/2014/main" id="{DA2AFA4D-D858-776B-EC70-137D159E0C51}"/>
              </a:ext>
            </a:extLst>
          </p:cNvPr>
          <p:cNvSpPr txBox="1"/>
          <p:nvPr/>
        </p:nvSpPr>
        <p:spPr>
          <a:xfrm>
            <a:off x="6325018" y="5920698"/>
            <a:ext cx="748923" cy="261610"/>
          </a:xfrm>
          <a:prstGeom prst="rect">
            <a:avLst/>
          </a:prstGeom>
          <a:noFill/>
          <a:ln>
            <a:solidFill>
              <a:schemeClr val="tx1">
                <a:lumMod val="65000"/>
                <a:lumOff val="35000"/>
              </a:schemeClr>
            </a:solidFill>
          </a:ln>
        </p:spPr>
        <p:txBody>
          <a:bodyPr wrap="none" rtlCol="0">
            <a:spAutoFit/>
          </a:bodyPr>
          <a:lstStyle/>
          <a:p>
            <a:r>
              <a:rPr kumimoji="1" lang="ja-JP" altLang="en-US" sz="1100" dirty="0"/>
              <a:t>権利</a:t>
            </a:r>
            <a:r>
              <a:rPr lang="ja-JP" altLang="en-US" sz="1100" dirty="0"/>
              <a:t>設定</a:t>
            </a:r>
            <a:endParaRPr kumimoji="1" lang="ja-JP" altLang="en-US" sz="1100" dirty="0"/>
          </a:p>
        </p:txBody>
      </p:sp>
      <p:cxnSp>
        <p:nvCxnSpPr>
          <p:cNvPr id="134" name="直線コネクタ 133">
            <a:extLst>
              <a:ext uri="{FF2B5EF4-FFF2-40B4-BE49-F238E27FC236}">
                <a16:creationId xmlns:a16="http://schemas.microsoft.com/office/drawing/2014/main" id="{9B9669BD-39AA-4256-30E1-412911DDBB87}"/>
              </a:ext>
            </a:extLst>
          </p:cNvPr>
          <p:cNvCxnSpPr>
            <a:cxnSpLocks/>
          </p:cNvCxnSpPr>
          <p:nvPr/>
        </p:nvCxnSpPr>
        <p:spPr>
          <a:xfrm>
            <a:off x="6177437" y="6048773"/>
            <a:ext cx="1448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直線コネクタ 134">
            <a:extLst>
              <a:ext uri="{FF2B5EF4-FFF2-40B4-BE49-F238E27FC236}">
                <a16:creationId xmlns:a16="http://schemas.microsoft.com/office/drawing/2014/main" id="{788C96C7-86A2-6F6D-C795-5138AF9BB9EB}"/>
              </a:ext>
            </a:extLst>
          </p:cNvPr>
          <p:cNvCxnSpPr>
            <a:cxnSpLocks/>
          </p:cNvCxnSpPr>
          <p:nvPr/>
        </p:nvCxnSpPr>
        <p:spPr>
          <a:xfrm>
            <a:off x="6168999" y="5704651"/>
            <a:ext cx="0" cy="3408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直線コネクタ 138">
            <a:extLst>
              <a:ext uri="{FF2B5EF4-FFF2-40B4-BE49-F238E27FC236}">
                <a16:creationId xmlns:a16="http://schemas.microsoft.com/office/drawing/2014/main" id="{1B30C1C9-FF95-3FA9-D0E0-3D4605ECD0B6}"/>
              </a:ext>
            </a:extLst>
          </p:cNvPr>
          <p:cNvCxnSpPr/>
          <p:nvPr/>
        </p:nvCxnSpPr>
        <p:spPr>
          <a:xfrm flipV="1">
            <a:off x="1970788" y="5766644"/>
            <a:ext cx="358338" cy="1672"/>
          </a:xfrm>
          <a:prstGeom prst="line">
            <a:avLst/>
          </a:prstGeom>
        </p:spPr>
        <p:style>
          <a:lnRef idx="2">
            <a:schemeClr val="accent1"/>
          </a:lnRef>
          <a:fillRef idx="0">
            <a:schemeClr val="accent1"/>
          </a:fillRef>
          <a:effectRef idx="1">
            <a:schemeClr val="accent1"/>
          </a:effectRef>
          <a:fontRef idx="minor">
            <a:schemeClr val="tx1"/>
          </a:fontRef>
        </p:style>
      </p:cxnSp>
      <p:sp>
        <p:nvSpPr>
          <p:cNvPr id="46" name="テキスト ボックス 45">
            <a:extLst>
              <a:ext uri="{FF2B5EF4-FFF2-40B4-BE49-F238E27FC236}">
                <a16:creationId xmlns:a16="http://schemas.microsoft.com/office/drawing/2014/main" id="{C2A06CB9-2AFA-74FD-B5D6-A625A0F27B70}"/>
              </a:ext>
            </a:extLst>
          </p:cNvPr>
          <p:cNvSpPr txBox="1"/>
          <p:nvPr/>
        </p:nvSpPr>
        <p:spPr>
          <a:xfrm>
            <a:off x="6180783" y="1575059"/>
            <a:ext cx="466794" cy="261610"/>
          </a:xfrm>
          <a:prstGeom prst="rect">
            <a:avLst/>
          </a:prstGeom>
          <a:solidFill>
            <a:schemeClr val="bg1"/>
          </a:solidFill>
          <a:ln>
            <a:solidFill>
              <a:schemeClr val="tx1">
                <a:lumMod val="65000"/>
                <a:lumOff val="35000"/>
              </a:schemeClr>
            </a:solidFill>
          </a:ln>
        </p:spPr>
        <p:txBody>
          <a:bodyPr wrap="none" rtlCol="0">
            <a:spAutoFit/>
          </a:bodyPr>
          <a:lstStyle/>
          <a:p>
            <a:r>
              <a:rPr lang="ja-JP" altLang="en-US" sz="1100" dirty="0"/>
              <a:t>編集</a:t>
            </a:r>
            <a:endParaRPr kumimoji="1" lang="ja-JP" altLang="en-US" sz="1100" dirty="0"/>
          </a:p>
        </p:txBody>
      </p:sp>
      <p:sp>
        <p:nvSpPr>
          <p:cNvPr id="74" name="テキスト ボックス 73">
            <a:extLst>
              <a:ext uri="{FF2B5EF4-FFF2-40B4-BE49-F238E27FC236}">
                <a16:creationId xmlns:a16="http://schemas.microsoft.com/office/drawing/2014/main" id="{ECA2CFF1-B705-DA76-4E71-3D8C2D009427}"/>
              </a:ext>
            </a:extLst>
          </p:cNvPr>
          <p:cNvSpPr txBox="1"/>
          <p:nvPr/>
        </p:nvSpPr>
        <p:spPr>
          <a:xfrm>
            <a:off x="4138045" y="3651108"/>
            <a:ext cx="1031051" cy="261610"/>
          </a:xfrm>
          <a:prstGeom prst="rect">
            <a:avLst/>
          </a:prstGeom>
          <a:solidFill>
            <a:schemeClr val="bg1"/>
          </a:solidFill>
          <a:ln>
            <a:solidFill>
              <a:schemeClr val="tx1">
                <a:lumMod val="65000"/>
                <a:lumOff val="35000"/>
              </a:schemeClr>
            </a:solidFill>
          </a:ln>
        </p:spPr>
        <p:txBody>
          <a:bodyPr wrap="none" rtlCol="0">
            <a:spAutoFit/>
          </a:bodyPr>
          <a:lstStyle/>
          <a:p>
            <a:r>
              <a:rPr lang="ja-JP" altLang="en-US" sz="1100" dirty="0"/>
              <a:t>利用予約詳細</a:t>
            </a:r>
            <a:endParaRPr kumimoji="1" lang="ja-JP" altLang="en-US" sz="1100" dirty="0"/>
          </a:p>
        </p:txBody>
      </p:sp>
      <p:sp>
        <p:nvSpPr>
          <p:cNvPr id="164" name="テキスト ボックス 163">
            <a:extLst>
              <a:ext uri="{FF2B5EF4-FFF2-40B4-BE49-F238E27FC236}">
                <a16:creationId xmlns:a16="http://schemas.microsoft.com/office/drawing/2014/main" id="{A87556B2-52E8-BCB1-2568-FBA8E34EC87C}"/>
              </a:ext>
            </a:extLst>
          </p:cNvPr>
          <p:cNvSpPr txBox="1"/>
          <p:nvPr/>
        </p:nvSpPr>
        <p:spPr>
          <a:xfrm>
            <a:off x="9521286" y="990437"/>
            <a:ext cx="1107996" cy="215444"/>
          </a:xfrm>
          <a:prstGeom prst="rect">
            <a:avLst/>
          </a:prstGeom>
          <a:noFill/>
          <a:ln>
            <a:solidFill>
              <a:srgbClr val="00B0F0"/>
            </a:solidFill>
          </a:ln>
        </p:spPr>
        <p:txBody>
          <a:bodyPr wrap="none" rtlCol="0">
            <a:spAutoFit/>
          </a:bodyPr>
          <a:lstStyle/>
          <a:p>
            <a:r>
              <a:rPr kumimoji="1" lang="ja-JP" altLang="en-US" sz="800" dirty="0"/>
              <a:t>インフォメーション</a:t>
            </a:r>
          </a:p>
        </p:txBody>
      </p:sp>
      <p:sp>
        <p:nvSpPr>
          <p:cNvPr id="165" name="テキスト ボックス 164">
            <a:extLst>
              <a:ext uri="{FF2B5EF4-FFF2-40B4-BE49-F238E27FC236}">
                <a16:creationId xmlns:a16="http://schemas.microsoft.com/office/drawing/2014/main" id="{980E2ED8-D5B3-C455-C851-25073559D014}"/>
              </a:ext>
            </a:extLst>
          </p:cNvPr>
          <p:cNvSpPr txBox="1"/>
          <p:nvPr/>
        </p:nvSpPr>
        <p:spPr>
          <a:xfrm>
            <a:off x="9422173" y="806402"/>
            <a:ext cx="450764" cy="184666"/>
          </a:xfrm>
          <a:prstGeom prst="rect">
            <a:avLst/>
          </a:prstGeom>
          <a:noFill/>
        </p:spPr>
        <p:txBody>
          <a:bodyPr wrap="none" rtlCol="0">
            <a:spAutoFit/>
          </a:bodyPr>
          <a:lstStyle/>
          <a:p>
            <a:r>
              <a:rPr kumimoji="1" lang="en-US" altLang="ja-JP" sz="600" dirty="0"/>
              <a:t>POPUP</a:t>
            </a:r>
            <a:endParaRPr kumimoji="1" lang="ja-JP" altLang="en-US" sz="600" dirty="0"/>
          </a:p>
        </p:txBody>
      </p:sp>
      <p:sp>
        <p:nvSpPr>
          <p:cNvPr id="166" name="テキスト ボックス 165">
            <a:extLst>
              <a:ext uri="{FF2B5EF4-FFF2-40B4-BE49-F238E27FC236}">
                <a16:creationId xmlns:a16="http://schemas.microsoft.com/office/drawing/2014/main" id="{8A8B62DB-0078-A1B9-CB97-614156430A89}"/>
              </a:ext>
            </a:extLst>
          </p:cNvPr>
          <p:cNvSpPr txBox="1"/>
          <p:nvPr/>
        </p:nvSpPr>
        <p:spPr>
          <a:xfrm>
            <a:off x="9455073" y="1286041"/>
            <a:ext cx="2204450" cy="577081"/>
          </a:xfrm>
          <a:prstGeom prst="rect">
            <a:avLst/>
          </a:prstGeom>
          <a:noFill/>
        </p:spPr>
        <p:txBody>
          <a:bodyPr wrap="none" rtlCol="0">
            <a:spAutoFit/>
          </a:bodyPr>
          <a:lstStyle/>
          <a:p>
            <a:r>
              <a:rPr kumimoji="1" lang="ja-JP" altLang="en-US" sz="1050" dirty="0"/>
              <a:t>ページタイトルに</a:t>
            </a:r>
            <a:endParaRPr kumimoji="1" lang="en-US" altLang="ja-JP" sz="1050" dirty="0"/>
          </a:p>
          <a:p>
            <a:r>
              <a:rPr kumimoji="1" lang="ja-JP" altLang="en-US" sz="1050" dirty="0"/>
              <a:t>プロフィール・プロフィール編集</a:t>
            </a:r>
            <a:endParaRPr kumimoji="1" lang="en-US" altLang="ja-JP" sz="1050" dirty="0"/>
          </a:p>
          <a:p>
            <a:r>
              <a:rPr lang="ja-JP" altLang="en-US" sz="1050" dirty="0"/>
              <a:t>以外は全て</a:t>
            </a:r>
            <a:r>
              <a:rPr lang="en-US" altLang="ja-JP" sz="1050" dirty="0"/>
              <a:t>POPUP</a:t>
            </a:r>
            <a:r>
              <a:rPr lang="ja-JP" altLang="en-US" sz="1050" dirty="0"/>
              <a:t>がある</a:t>
            </a:r>
            <a:endParaRPr kumimoji="1" lang="ja-JP" altLang="en-US" sz="1050" dirty="0"/>
          </a:p>
        </p:txBody>
      </p:sp>
      <p:sp>
        <p:nvSpPr>
          <p:cNvPr id="172" name="四角形: 角を丸くする 171">
            <a:extLst>
              <a:ext uri="{FF2B5EF4-FFF2-40B4-BE49-F238E27FC236}">
                <a16:creationId xmlns:a16="http://schemas.microsoft.com/office/drawing/2014/main" id="{8F754228-7B7E-D54C-5FD8-783AC6010757}"/>
              </a:ext>
            </a:extLst>
          </p:cNvPr>
          <p:cNvSpPr/>
          <p:nvPr/>
        </p:nvSpPr>
        <p:spPr>
          <a:xfrm>
            <a:off x="9187527" y="595384"/>
            <a:ext cx="2720997" cy="1557512"/>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E9D75B0-9B9F-4936-B95B-5A994E9FD451}"/>
              </a:ext>
            </a:extLst>
          </p:cNvPr>
          <p:cNvSpPr txBox="1"/>
          <p:nvPr/>
        </p:nvSpPr>
        <p:spPr>
          <a:xfrm>
            <a:off x="6511861" y="5101357"/>
            <a:ext cx="607859" cy="261610"/>
          </a:xfrm>
          <a:prstGeom prst="rect">
            <a:avLst/>
          </a:prstGeom>
          <a:noFill/>
          <a:ln>
            <a:solidFill>
              <a:schemeClr val="tx1">
                <a:lumMod val="65000"/>
                <a:lumOff val="35000"/>
              </a:schemeClr>
            </a:solidFill>
          </a:ln>
        </p:spPr>
        <p:txBody>
          <a:bodyPr wrap="none" rtlCol="0">
            <a:spAutoFit/>
          </a:bodyPr>
          <a:lstStyle/>
          <a:p>
            <a:r>
              <a:rPr lang="ja-JP" altLang="en-US" sz="1100" dirty="0"/>
              <a:t>再利用</a:t>
            </a:r>
            <a:endParaRPr kumimoji="1" lang="ja-JP" altLang="en-US" sz="1100" dirty="0"/>
          </a:p>
        </p:txBody>
      </p:sp>
      <p:cxnSp>
        <p:nvCxnSpPr>
          <p:cNvPr id="6" name="直線コネクタ 5">
            <a:extLst>
              <a:ext uri="{FF2B5EF4-FFF2-40B4-BE49-F238E27FC236}">
                <a16:creationId xmlns:a16="http://schemas.microsoft.com/office/drawing/2014/main" id="{365549E3-8B29-606A-2306-05E2E06281ED}"/>
              </a:ext>
            </a:extLst>
          </p:cNvPr>
          <p:cNvCxnSpPr>
            <a:cxnSpLocks/>
          </p:cNvCxnSpPr>
          <p:nvPr/>
        </p:nvCxnSpPr>
        <p:spPr>
          <a:xfrm>
            <a:off x="3907978" y="4816308"/>
            <a:ext cx="260388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F4CB9804-21C5-1094-12A8-F88FD4497B65}"/>
              </a:ext>
            </a:extLst>
          </p:cNvPr>
          <p:cNvCxnSpPr>
            <a:cxnSpLocks/>
          </p:cNvCxnSpPr>
          <p:nvPr/>
        </p:nvCxnSpPr>
        <p:spPr>
          <a:xfrm>
            <a:off x="6257077" y="5232162"/>
            <a:ext cx="2554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92CB822B-0943-6AFF-0850-5C6599F81098}"/>
              </a:ext>
            </a:extLst>
          </p:cNvPr>
          <p:cNvCxnSpPr>
            <a:cxnSpLocks/>
          </p:cNvCxnSpPr>
          <p:nvPr/>
        </p:nvCxnSpPr>
        <p:spPr>
          <a:xfrm>
            <a:off x="6257077" y="4816308"/>
            <a:ext cx="0" cy="410492"/>
          </a:xfrm>
          <a:prstGeom prst="line">
            <a:avLst/>
          </a:prstGeom>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C866B6C7-AA51-B9E1-8608-38EBF0AE5036}"/>
              </a:ext>
            </a:extLst>
          </p:cNvPr>
          <p:cNvSpPr txBox="1"/>
          <p:nvPr/>
        </p:nvSpPr>
        <p:spPr>
          <a:xfrm>
            <a:off x="6496491" y="4688632"/>
            <a:ext cx="466794" cy="261610"/>
          </a:xfrm>
          <a:prstGeom prst="rect">
            <a:avLst/>
          </a:prstGeom>
          <a:noFill/>
          <a:ln>
            <a:solidFill>
              <a:schemeClr val="tx1">
                <a:lumMod val="65000"/>
                <a:lumOff val="35000"/>
              </a:schemeClr>
            </a:solidFill>
          </a:ln>
        </p:spPr>
        <p:txBody>
          <a:bodyPr wrap="none" rtlCol="0">
            <a:spAutoFit/>
          </a:bodyPr>
          <a:lstStyle/>
          <a:p>
            <a:r>
              <a:rPr lang="ja-JP" altLang="en-US" sz="1100" dirty="0"/>
              <a:t>編集</a:t>
            </a:r>
            <a:endParaRPr kumimoji="1" lang="ja-JP" altLang="en-US" sz="1100" dirty="0"/>
          </a:p>
        </p:txBody>
      </p:sp>
      <p:sp>
        <p:nvSpPr>
          <p:cNvPr id="2" name="テキスト ボックス 1">
            <a:extLst>
              <a:ext uri="{FF2B5EF4-FFF2-40B4-BE49-F238E27FC236}">
                <a16:creationId xmlns:a16="http://schemas.microsoft.com/office/drawing/2014/main" id="{2632E20B-7AED-B153-9A79-569E58F9AAE3}"/>
              </a:ext>
            </a:extLst>
          </p:cNvPr>
          <p:cNvSpPr txBox="1"/>
          <p:nvPr/>
        </p:nvSpPr>
        <p:spPr>
          <a:xfrm>
            <a:off x="4450672" y="4669108"/>
            <a:ext cx="1369191" cy="261610"/>
          </a:xfrm>
          <a:prstGeom prst="rect">
            <a:avLst/>
          </a:prstGeom>
          <a:solidFill>
            <a:schemeClr val="bg1"/>
          </a:solidFill>
          <a:ln>
            <a:solidFill>
              <a:schemeClr val="tx1">
                <a:lumMod val="65000"/>
                <a:lumOff val="35000"/>
              </a:schemeClr>
            </a:solidFill>
          </a:ln>
        </p:spPr>
        <p:txBody>
          <a:bodyPr wrap="square" rtlCol="0">
            <a:spAutoFit/>
          </a:bodyPr>
          <a:lstStyle/>
          <a:p>
            <a:r>
              <a:rPr kumimoji="1" lang="ja-JP" altLang="en-US" sz="1100" dirty="0"/>
              <a:t>ユーザー詳細</a:t>
            </a:r>
          </a:p>
        </p:txBody>
      </p:sp>
      <p:sp>
        <p:nvSpPr>
          <p:cNvPr id="3" name="テキスト ボックス 2">
            <a:extLst>
              <a:ext uri="{FF2B5EF4-FFF2-40B4-BE49-F238E27FC236}">
                <a16:creationId xmlns:a16="http://schemas.microsoft.com/office/drawing/2014/main" id="{DE530EEC-3CC8-A1CF-52F8-99331EC2F38A}"/>
              </a:ext>
            </a:extLst>
          </p:cNvPr>
          <p:cNvSpPr txBox="1"/>
          <p:nvPr/>
        </p:nvSpPr>
        <p:spPr>
          <a:xfrm>
            <a:off x="2285686" y="4684629"/>
            <a:ext cx="1743897" cy="261610"/>
          </a:xfrm>
          <a:prstGeom prst="rect">
            <a:avLst/>
          </a:prstGeom>
          <a:solidFill>
            <a:schemeClr val="bg1"/>
          </a:solidFill>
          <a:ln>
            <a:solidFill>
              <a:schemeClr val="tx1">
                <a:lumMod val="65000"/>
                <a:lumOff val="35000"/>
              </a:schemeClr>
            </a:solidFill>
          </a:ln>
        </p:spPr>
        <p:txBody>
          <a:bodyPr wrap="square" rtlCol="0">
            <a:spAutoFit/>
          </a:bodyPr>
          <a:lstStyle/>
          <a:p>
            <a:r>
              <a:rPr lang="ja-JP" altLang="en-US" sz="1100" dirty="0"/>
              <a:t>設定　ユーザー企業一覧</a:t>
            </a:r>
            <a:endParaRPr kumimoji="1" lang="ja-JP" altLang="en-US" sz="1100" dirty="0"/>
          </a:p>
        </p:txBody>
      </p:sp>
      <p:cxnSp>
        <p:nvCxnSpPr>
          <p:cNvPr id="25" name="直線コネクタ 24">
            <a:extLst>
              <a:ext uri="{FF2B5EF4-FFF2-40B4-BE49-F238E27FC236}">
                <a16:creationId xmlns:a16="http://schemas.microsoft.com/office/drawing/2014/main" id="{4D242777-8DFA-166B-D713-27391B826AC7}"/>
              </a:ext>
            </a:extLst>
          </p:cNvPr>
          <p:cNvCxnSpPr/>
          <p:nvPr/>
        </p:nvCxnSpPr>
        <p:spPr>
          <a:xfrm flipV="1">
            <a:off x="2003747" y="6224024"/>
            <a:ext cx="358338" cy="1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直線コネクタ 26">
            <a:extLst>
              <a:ext uri="{FF2B5EF4-FFF2-40B4-BE49-F238E27FC236}">
                <a16:creationId xmlns:a16="http://schemas.microsoft.com/office/drawing/2014/main" id="{11B51CDE-19FA-FD93-3E1F-60E039F7BEAB}"/>
              </a:ext>
            </a:extLst>
          </p:cNvPr>
          <p:cNvCxnSpPr>
            <a:cxnSpLocks/>
          </p:cNvCxnSpPr>
          <p:nvPr/>
        </p:nvCxnSpPr>
        <p:spPr>
          <a:xfrm>
            <a:off x="3600444" y="2860401"/>
            <a:ext cx="175648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5F778CBA-753B-5EBF-A704-5753D5DE4367}"/>
              </a:ext>
            </a:extLst>
          </p:cNvPr>
          <p:cNvCxnSpPr>
            <a:cxnSpLocks/>
          </p:cNvCxnSpPr>
          <p:nvPr/>
        </p:nvCxnSpPr>
        <p:spPr>
          <a:xfrm>
            <a:off x="3610538" y="1716264"/>
            <a:ext cx="0" cy="1148317"/>
          </a:xfrm>
          <a:prstGeom prst="line">
            <a:avLst/>
          </a:prstGeom>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B70F3C5B-E4C5-861B-636D-CBB67816254F}"/>
              </a:ext>
            </a:extLst>
          </p:cNvPr>
          <p:cNvSpPr txBox="1"/>
          <p:nvPr/>
        </p:nvSpPr>
        <p:spPr>
          <a:xfrm>
            <a:off x="3837021" y="2715932"/>
            <a:ext cx="1031051" cy="261610"/>
          </a:xfrm>
          <a:prstGeom prst="rect">
            <a:avLst/>
          </a:prstGeom>
          <a:solidFill>
            <a:schemeClr val="bg1"/>
          </a:solidFill>
          <a:ln>
            <a:solidFill>
              <a:schemeClr val="tx1">
                <a:lumMod val="65000"/>
                <a:lumOff val="35000"/>
              </a:schemeClr>
            </a:solidFill>
          </a:ln>
        </p:spPr>
        <p:txBody>
          <a:bodyPr wrap="none" rtlCol="0">
            <a:spAutoFit/>
          </a:bodyPr>
          <a:lstStyle/>
          <a:p>
            <a:r>
              <a:rPr lang="ja-JP" altLang="en-US" sz="1100" dirty="0">
                <a:highlight>
                  <a:srgbClr val="FFFF00"/>
                </a:highlight>
              </a:rPr>
              <a:t>実施場所一覧</a:t>
            </a:r>
            <a:endParaRPr kumimoji="1" lang="ja-JP" altLang="en-US" sz="1100" dirty="0">
              <a:highlight>
                <a:srgbClr val="FFFF00"/>
              </a:highlight>
            </a:endParaRPr>
          </a:p>
        </p:txBody>
      </p:sp>
      <p:sp>
        <p:nvSpPr>
          <p:cNvPr id="42" name="テキスト ボックス 41">
            <a:extLst>
              <a:ext uri="{FF2B5EF4-FFF2-40B4-BE49-F238E27FC236}">
                <a16:creationId xmlns:a16="http://schemas.microsoft.com/office/drawing/2014/main" id="{686DD2C8-4C79-31BA-8DEA-2DDD28C1A593}"/>
              </a:ext>
            </a:extLst>
          </p:cNvPr>
          <p:cNvSpPr txBox="1"/>
          <p:nvPr/>
        </p:nvSpPr>
        <p:spPr>
          <a:xfrm>
            <a:off x="6928467" y="3108951"/>
            <a:ext cx="1031051" cy="261610"/>
          </a:xfrm>
          <a:prstGeom prst="rect">
            <a:avLst/>
          </a:prstGeom>
          <a:noFill/>
          <a:ln>
            <a:solidFill>
              <a:schemeClr val="tx1">
                <a:lumMod val="65000"/>
                <a:lumOff val="35000"/>
              </a:schemeClr>
            </a:solidFill>
          </a:ln>
        </p:spPr>
        <p:txBody>
          <a:bodyPr wrap="none" rtlCol="0">
            <a:spAutoFit/>
          </a:bodyPr>
          <a:lstStyle/>
          <a:p>
            <a:r>
              <a:rPr kumimoji="1" lang="ja-JP" altLang="en-US" sz="1100" b="1" dirty="0">
                <a:solidFill>
                  <a:srgbClr val="FF0000"/>
                </a:solidFill>
                <a:highlight>
                  <a:srgbClr val="F1F1F1"/>
                </a:highlight>
              </a:rPr>
              <a:t>利用予約登録</a:t>
            </a:r>
          </a:p>
        </p:txBody>
      </p:sp>
      <p:cxnSp>
        <p:nvCxnSpPr>
          <p:cNvPr id="44" name="直線コネクタ 43">
            <a:extLst>
              <a:ext uri="{FF2B5EF4-FFF2-40B4-BE49-F238E27FC236}">
                <a16:creationId xmlns:a16="http://schemas.microsoft.com/office/drawing/2014/main" id="{0F12AB5D-FF55-80AC-AE10-F46722394C8B}"/>
              </a:ext>
            </a:extLst>
          </p:cNvPr>
          <p:cNvCxnSpPr>
            <a:cxnSpLocks/>
          </p:cNvCxnSpPr>
          <p:nvPr/>
        </p:nvCxnSpPr>
        <p:spPr>
          <a:xfrm>
            <a:off x="5981171" y="2817707"/>
            <a:ext cx="10886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直線コネクタ 47">
            <a:extLst>
              <a:ext uri="{FF2B5EF4-FFF2-40B4-BE49-F238E27FC236}">
                <a16:creationId xmlns:a16="http://schemas.microsoft.com/office/drawing/2014/main" id="{5C438E6B-6182-7A21-2011-59331427CE0C}"/>
              </a:ext>
            </a:extLst>
          </p:cNvPr>
          <p:cNvCxnSpPr>
            <a:cxnSpLocks/>
          </p:cNvCxnSpPr>
          <p:nvPr/>
        </p:nvCxnSpPr>
        <p:spPr>
          <a:xfrm>
            <a:off x="6672998" y="3245220"/>
            <a:ext cx="2554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4B0A6D19-9397-44C4-6399-1A11E474FF0C}"/>
              </a:ext>
            </a:extLst>
          </p:cNvPr>
          <p:cNvCxnSpPr>
            <a:cxnSpLocks/>
          </p:cNvCxnSpPr>
          <p:nvPr/>
        </p:nvCxnSpPr>
        <p:spPr>
          <a:xfrm>
            <a:off x="6672328" y="2817707"/>
            <a:ext cx="0" cy="765109"/>
          </a:xfrm>
          <a:prstGeom prst="line">
            <a:avLst/>
          </a:prstGeom>
        </p:spPr>
        <p:style>
          <a:lnRef idx="2">
            <a:schemeClr val="accent1"/>
          </a:lnRef>
          <a:fillRef idx="0">
            <a:schemeClr val="accent1"/>
          </a:fillRef>
          <a:effectRef idx="1">
            <a:schemeClr val="accent1"/>
          </a:effectRef>
          <a:fontRef idx="minor">
            <a:schemeClr val="tx1"/>
          </a:fontRef>
        </p:style>
      </p:cxnSp>
      <p:sp>
        <p:nvSpPr>
          <p:cNvPr id="53" name="テキスト ボックス 52">
            <a:extLst>
              <a:ext uri="{FF2B5EF4-FFF2-40B4-BE49-F238E27FC236}">
                <a16:creationId xmlns:a16="http://schemas.microsoft.com/office/drawing/2014/main" id="{DFE1A4EB-D3A4-F93D-DE08-47497CC03785}"/>
              </a:ext>
            </a:extLst>
          </p:cNvPr>
          <p:cNvSpPr txBox="1"/>
          <p:nvPr/>
        </p:nvSpPr>
        <p:spPr>
          <a:xfrm>
            <a:off x="6916525" y="3483405"/>
            <a:ext cx="1281120" cy="261610"/>
          </a:xfrm>
          <a:prstGeom prst="rect">
            <a:avLst/>
          </a:prstGeom>
          <a:noFill/>
          <a:ln>
            <a:solidFill>
              <a:schemeClr val="tx1">
                <a:lumMod val="65000"/>
                <a:lumOff val="35000"/>
              </a:schemeClr>
            </a:solidFill>
          </a:ln>
        </p:spPr>
        <p:txBody>
          <a:bodyPr wrap="none" rtlCol="0">
            <a:spAutoFit/>
          </a:bodyPr>
          <a:lstStyle/>
          <a:p>
            <a:r>
              <a:rPr kumimoji="1" lang="ja-JP" altLang="en-US" sz="1100" dirty="0">
                <a:highlight>
                  <a:srgbClr val="FFFF00"/>
                </a:highlight>
              </a:rPr>
              <a:t>施設登録</a:t>
            </a:r>
            <a:r>
              <a:rPr lang="en-US" altLang="ja-JP" sz="1100" dirty="0">
                <a:highlight>
                  <a:srgbClr val="FFFF00"/>
                </a:highlight>
              </a:rPr>
              <a:t>(</a:t>
            </a:r>
            <a:r>
              <a:rPr lang="ja-JP" altLang="en-US" sz="1100" dirty="0">
                <a:highlight>
                  <a:srgbClr val="FFFF00"/>
                </a:highlight>
              </a:rPr>
              <a:t>コピー</a:t>
            </a:r>
            <a:r>
              <a:rPr lang="en-US" altLang="ja-JP" sz="1100" dirty="0">
                <a:highlight>
                  <a:srgbClr val="FFFF00"/>
                </a:highlight>
              </a:rPr>
              <a:t>)</a:t>
            </a:r>
            <a:endParaRPr kumimoji="1" lang="ja-JP" altLang="en-US" sz="1100" dirty="0">
              <a:highlight>
                <a:srgbClr val="FFFF00"/>
              </a:highlight>
            </a:endParaRPr>
          </a:p>
        </p:txBody>
      </p:sp>
      <p:cxnSp>
        <p:nvCxnSpPr>
          <p:cNvPr id="54" name="直線コネクタ 53">
            <a:extLst>
              <a:ext uri="{FF2B5EF4-FFF2-40B4-BE49-F238E27FC236}">
                <a16:creationId xmlns:a16="http://schemas.microsoft.com/office/drawing/2014/main" id="{CF9CE1A2-25ED-510F-71D5-7C7A713F2DE1}"/>
              </a:ext>
            </a:extLst>
          </p:cNvPr>
          <p:cNvCxnSpPr>
            <a:cxnSpLocks/>
          </p:cNvCxnSpPr>
          <p:nvPr/>
        </p:nvCxnSpPr>
        <p:spPr>
          <a:xfrm>
            <a:off x="6672998" y="3559746"/>
            <a:ext cx="255469" cy="0"/>
          </a:xfrm>
          <a:prstGeom prst="line">
            <a:avLst/>
          </a:prstGeom>
        </p:spPr>
        <p:style>
          <a:lnRef idx="2">
            <a:schemeClr val="accent1"/>
          </a:lnRef>
          <a:fillRef idx="0">
            <a:schemeClr val="accent1"/>
          </a:fillRef>
          <a:effectRef idx="1">
            <a:schemeClr val="accent1"/>
          </a:effectRef>
          <a:fontRef idx="minor">
            <a:schemeClr val="tx1"/>
          </a:fontRef>
        </p:style>
      </p:cxnSp>
      <p:sp>
        <p:nvSpPr>
          <p:cNvPr id="55" name="テキスト ボックス 54">
            <a:extLst>
              <a:ext uri="{FF2B5EF4-FFF2-40B4-BE49-F238E27FC236}">
                <a16:creationId xmlns:a16="http://schemas.microsoft.com/office/drawing/2014/main" id="{96BE14FE-5CB7-A44F-3CDB-5DA609012646}"/>
              </a:ext>
            </a:extLst>
          </p:cNvPr>
          <p:cNvSpPr txBox="1"/>
          <p:nvPr/>
        </p:nvSpPr>
        <p:spPr>
          <a:xfrm>
            <a:off x="5242076" y="3138166"/>
            <a:ext cx="1031051" cy="261610"/>
          </a:xfrm>
          <a:prstGeom prst="rect">
            <a:avLst/>
          </a:prstGeom>
          <a:noFill/>
          <a:ln>
            <a:solidFill>
              <a:schemeClr val="tx1">
                <a:lumMod val="65000"/>
                <a:lumOff val="35000"/>
              </a:schemeClr>
            </a:solidFill>
          </a:ln>
        </p:spPr>
        <p:txBody>
          <a:bodyPr wrap="none" rtlCol="0">
            <a:spAutoFit/>
          </a:bodyPr>
          <a:lstStyle/>
          <a:p>
            <a:r>
              <a:rPr kumimoji="1" lang="ja-JP" altLang="en-US" sz="1100" dirty="0">
                <a:highlight>
                  <a:srgbClr val="FFFF00"/>
                </a:highlight>
              </a:rPr>
              <a:t>実施場所登録</a:t>
            </a:r>
          </a:p>
        </p:txBody>
      </p:sp>
      <p:cxnSp>
        <p:nvCxnSpPr>
          <p:cNvPr id="56" name="直線コネクタ 55">
            <a:extLst>
              <a:ext uri="{FF2B5EF4-FFF2-40B4-BE49-F238E27FC236}">
                <a16:creationId xmlns:a16="http://schemas.microsoft.com/office/drawing/2014/main" id="{2F407B09-0446-86E9-BACA-C8AE8BC46E5C}"/>
              </a:ext>
            </a:extLst>
          </p:cNvPr>
          <p:cNvCxnSpPr>
            <a:cxnSpLocks/>
          </p:cNvCxnSpPr>
          <p:nvPr/>
        </p:nvCxnSpPr>
        <p:spPr>
          <a:xfrm>
            <a:off x="5079768" y="2860401"/>
            <a:ext cx="0" cy="331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直線コネクタ 56">
            <a:extLst>
              <a:ext uri="{FF2B5EF4-FFF2-40B4-BE49-F238E27FC236}">
                <a16:creationId xmlns:a16="http://schemas.microsoft.com/office/drawing/2014/main" id="{E44FB865-6E2E-1B71-E90F-7C4DC389F1C4}"/>
              </a:ext>
            </a:extLst>
          </p:cNvPr>
          <p:cNvCxnSpPr>
            <a:cxnSpLocks/>
          </p:cNvCxnSpPr>
          <p:nvPr/>
        </p:nvCxnSpPr>
        <p:spPr>
          <a:xfrm>
            <a:off x="5079768" y="3191976"/>
            <a:ext cx="179169"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テキスト ボックス 57">
            <a:extLst>
              <a:ext uri="{FF2B5EF4-FFF2-40B4-BE49-F238E27FC236}">
                <a16:creationId xmlns:a16="http://schemas.microsoft.com/office/drawing/2014/main" id="{A8038DDE-80A3-3663-2A4B-3CA0C9D9B7D7}"/>
              </a:ext>
            </a:extLst>
          </p:cNvPr>
          <p:cNvSpPr txBox="1"/>
          <p:nvPr/>
        </p:nvSpPr>
        <p:spPr>
          <a:xfrm>
            <a:off x="6916525" y="2722188"/>
            <a:ext cx="466794" cy="261610"/>
          </a:xfrm>
          <a:prstGeom prst="rect">
            <a:avLst/>
          </a:prstGeom>
          <a:solidFill>
            <a:schemeClr val="bg1"/>
          </a:solidFill>
          <a:ln>
            <a:solidFill>
              <a:schemeClr val="tx1">
                <a:lumMod val="65000"/>
                <a:lumOff val="35000"/>
              </a:schemeClr>
            </a:solidFill>
          </a:ln>
        </p:spPr>
        <p:txBody>
          <a:bodyPr wrap="none" rtlCol="0">
            <a:spAutoFit/>
          </a:bodyPr>
          <a:lstStyle/>
          <a:p>
            <a:r>
              <a:rPr lang="ja-JP" altLang="en-US" sz="1100" dirty="0">
                <a:highlight>
                  <a:srgbClr val="FFFF00"/>
                </a:highlight>
              </a:rPr>
              <a:t>編集</a:t>
            </a:r>
            <a:endParaRPr kumimoji="1" lang="ja-JP" altLang="en-US" sz="1100" dirty="0">
              <a:highlight>
                <a:srgbClr val="FFFF00"/>
              </a:highlight>
            </a:endParaRPr>
          </a:p>
        </p:txBody>
      </p:sp>
      <p:sp>
        <p:nvSpPr>
          <p:cNvPr id="39" name="テキスト ボックス 38">
            <a:extLst>
              <a:ext uri="{FF2B5EF4-FFF2-40B4-BE49-F238E27FC236}">
                <a16:creationId xmlns:a16="http://schemas.microsoft.com/office/drawing/2014/main" id="{42CD48B4-F395-4104-AA15-4B1B68AB4DBE}"/>
              </a:ext>
            </a:extLst>
          </p:cNvPr>
          <p:cNvSpPr txBox="1"/>
          <p:nvPr/>
        </p:nvSpPr>
        <p:spPr>
          <a:xfrm>
            <a:off x="5232248" y="2716021"/>
            <a:ext cx="1031051" cy="261610"/>
          </a:xfrm>
          <a:prstGeom prst="rect">
            <a:avLst/>
          </a:prstGeom>
          <a:solidFill>
            <a:schemeClr val="bg1"/>
          </a:solidFill>
          <a:ln>
            <a:solidFill>
              <a:schemeClr val="tx1">
                <a:lumMod val="65000"/>
                <a:lumOff val="35000"/>
              </a:schemeClr>
            </a:solidFill>
          </a:ln>
        </p:spPr>
        <p:txBody>
          <a:bodyPr wrap="none" rtlCol="0">
            <a:spAutoFit/>
          </a:bodyPr>
          <a:lstStyle/>
          <a:p>
            <a:r>
              <a:rPr lang="ja-JP" altLang="en-US" sz="1100" dirty="0">
                <a:highlight>
                  <a:srgbClr val="FFFF00"/>
                </a:highlight>
              </a:rPr>
              <a:t>実施場所詳細</a:t>
            </a:r>
            <a:endParaRPr kumimoji="1" lang="ja-JP" altLang="en-US" sz="1100" dirty="0">
              <a:highlight>
                <a:srgbClr val="FFFF00"/>
              </a:highlight>
            </a:endParaRPr>
          </a:p>
        </p:txBody>
      </p:sp>
      <p:sp>
        <p:nvSpPr>
          <p:cNvPr id="19" name="テキスト ボックス 18">
            <a:extLst>
              <a:ext uri="{FF2B5EF4-FFF2-40B4-BE49-F238E27FC236}">
                <a16:creationId xmlns:a16="http://schemas.microsoft.com/office/drawing/2014/main" id="{8B34EFEF-A2FA-F198-8E34-6379835BB4E9}"/>
              </a:ext>
            </a:extLst>
          </p:cNvPr>
          <p:cNvSpPr txBox="1"/>
          <p:nvPr/>
        </p:nvSpPr>
        <p:spPr>
          <a:xfrm>
            <a:off x="2292514" y="5573846"/>
            <a:ext cx="1919268" cy="261610"/>
          </a:xfrm>
          <a:prstGeom prst="rect">
            <a:avLst/>
          </a:prstGeom>
          <a:solidFill>
            <a:schemeClr val="bg1"/>
          </a:solidFill>
          <a:ln>
            <a:solidFill>
              <a:schemeClr val="tx1">
                <a:lumMod val="65000"/>
                <a:lumOff val="35000"/>
              </a:schemeClr>
            </a:solidFill>
          </a:ln>
        </p:spPr>
        <p:txBody>
          <a:bodyPr wrap="square" rtlCol="0">
            <a:spAutoFit/>
          </a:bodyPr>
          <a:lstStyle/>
          <a:p>
            <a:r>
              <a:rPr lang="ja-JP" altLang="en-US" sz="1100" dirty="0"/>
              <a:t>設定　サブアカウント一覧</a:t>
            </a:r>
            <a:endParaRPr kumimoji="1" lang="ja-JP" altLang="en-US" sz="1100" dirty="0"/>
          </a:p>
        </p:txBody>
      </p:sp>
      <p:sp>
        <p:nvSpPr>
          <p:cNvPr id="18" name="テキスト ボックス 17">
            <a:extLst>
              <a:ext uri="{FF2B5EF4-FFF2-40B4-BE49-F238E27FC236}">
                <a16:creationId xmlns:a16="http://schemas.microsoft.com/office/drawing/2014/main" id="{71725743-8D76-24B9-C843-F9790CDC3F0F}"/>
              </a:ext>
            </a:extLst>
          </p:cNvPr>
          <p:cNvSpPr txBox="1"/>
          <p:nvPr/>
        </p:nvSpPr>
        <p:spPr>
          <a:xfrm>
            <a:off x="2285686" y="6074525"/>
            <a:ext cx="1519587" cy="261610"/>
          </a:xfrm>
          <a:prstGeom prst="rect">
            <a:avLst/>
          </a:prstGeom>
          <a:solidFill>
            <a:schemeClr val="bg1"/>
          </a:solidFill>
          <a:ln>
            <a:solidFill>
              <a:schemeClr val="tx1">
                <a:lumMod val="65000"/>
                <a:lumOff val="35000"/>
              </a:schemeClr>
            </a:solidFill>
          </a:ln>
        </p:spPr>
        <p:txBody>
          <a:bodyPr wrap="square" rtlCol="0">
            <a:spAutoFit/>
          </a:bodyPr>
          <a:lstStyle/>
          <a:p>
            <a:r>
              <a:rPr lang="ja-JP" altLang="en-US" sz="1100" dirty="0"/>
              <a:t>設定　</a:t>
            </a:r>
            <a:r>
              <a:rPr kumimoji="1" lang="en-US" altLang="ja-JP" sz="1100" dirty="0"/>
              <a:t>CSV</a:t>
            </a:r>
            <a:r>
              <a:rPr kumimoji="1" lang="ja-JP" altLang="en-US" sz="1100" dirty="0"/>
              <a:t>実行履歴</a:t>
            </a:r>
          </a:p>
        </p:txBody>
      </p:sp>
    </p:spTree>
    <p:extLst>
      <p:ext uri="{BB962C8B-B14F-4D97-AF65-F5344CB8AC3E}">
        <p14:creationId xmlns:p14="http://schemas.microsoft.com/office/powerpoint/2010/main" val="373676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19F50-4500-7C8C-0A49-3ABDA980FD8E}"/>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D07012BA-1081-192F-1F35-DF360F893B0A}"/>
              </a:ext>
            </a:extLst>
          </p:cNvPr>
          <p:cNvPicPr>
            <a:picLocks noChangeAspect="1"/>
          </p:cNvPicPr>
          <p:nvPr/>
        </p:nvPicPr>
        <p:blipFill>
          <a:blip r:embed="rId2"/>
          <a:stretch>
            <a:fillRect/>
          </a:stretch>
        </p:blipFill>
        <p:spPr>
          <a:xfrm>
            <a:off x="393260" y="565886"/>
            <a:ext cx="4603223" cy="3435410"/>
          </a:xfrm>
          <a:prstGeom prst="rect">
            <a:avLst/>
          </a:prstGeom>
        </p:spPr>
      </p:pic>
      <p:pic>
        <p:nvPicPr>
          <p:cNvPr id="7" name="図 6">
            <a:extLst>
              <a:ext uri="{FF2B5EF4-FFF2-40B4-BE49-F238E27FC236}">
                <a16:creationId xmlns:a16="http://schemas.microsoft.com/office/drawing/2014/main" id="{1B06D414-D530-58E1-68E2-AB5F67222053}"/>
              </a:ext>
            </a:extLst>
          </p:cNvPr>
          <p:cNvPicPr>
            <a:picLocks noChangeAspect="1"/>
          </p:cNvPicPr>
          <p:nvPr/>
        </p:nvPicPr>
        <p:blipFill>
          <a:blip r:embed="rId3"/>
          <a:stretch>
            <a:fillRect/>
          </a:stretch>
        </p:blipFill>
        <p:spPr>
          <a:xfrm>
            <a:off x="332294" y="4001296"/>
            <a:ext cx="4726042" cy="2815838"/>
          </a:xfrm>
          <a:prstGeom prst="rect">
            <a:avLst/>
          </a:prstGeom>
        </p:spPr>
      </p:pic>
      <p:sp>
        <p:nvSpPr>
          <p:cNvPr id="8" name="正方形/長方形 7">
            <a:extLst>
              <a:ext uri="{FF2B5EF4-FFF2-40B4-BE49-F238E27FC236}">
                <a16:creationId xmlns:a16="http://schemas.microsoft.com/office/drawing/2014/main" id="{0286B7C5-83F7-3000-B8C0-8E88D617C242}"/>
              </a:ext>
            </a:extLst>
          </p:cNvPr>
          <p:cNvSpPr/>
          <p:nvPr/>
        </p:nvSpPr>
        <p:spPr>
          <a:xfrm>
            <a:off x="332294" y="653208"/>
            <a:ext cx="4726042" cy="6163925"/>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175FFF9-CA64-D12C-C553-A5CDD2163DBF}"/>
              </a:ext>
            </a:extLst>
          </p:cNvPr>
          <p:cNvSpPr txBox="1"/>
          <p:nvPr/>
        </p:nvSpPr>
        <p:spPr>
          <a:xfrm>
            <a:off x="185985" y="162372"/>
            <a:ext cx="2836033" cy="369332"/>
          </a:xfrm>
          <a:prstGeom prst="rect">
            <a:avLst/>
          </a:prstGeom>
          <a:noFill/>
        </p:spPr>
        <p:txBody>
          <a:bodyPr wrap="none" rtlCol="0">
            <a:spAutoFit/>
          </a:bodyPr>
          <a:lstStyle/>
          <a:p>
            <a:r>
              <a:rPr kumimoji="1" lang="ja-JP" altLang="en-US" dirty="0"/>
              <a:t>ユーザー企業　編集</a:t>
            </a:r>
            <a:r>
              <a:rPr kumimoji="1" lang="en-US" altLang="ja-JP" dirty="0"/>
              <a:t>/</a:t>
            </a:r>
            <a:r>
              <a:rPr kumimoji="1" lang="ja-JP" altLang="en-US" dirty="0"/>
              <a:t>登録</a:t>
            </a:r>
          </a:p>
        </p:txBody>
      </p:sp>
    </p:spTree>
    <p:extLst>
      <p:ext uri="{BB962C8B-B14F-4D97-AF65-F5344CB8AC3E}">
        <p14:creationId xmlns:p14="http://schemas.microsoft.com/office/powerpoint/2010/main" val="3091344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B6282-A1D1-63A4-F7D0-8C2DB9F9866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A2EABE7-5403-E86D-FF14-90FB185AC3FE}"/>
              </a:ext>
            </a:extLst>
          </p:cNvPr>
          <p:cNvSpPr txBox="1"/>
          <p:nvPr/>
        </p:nvSpPr>
        <p:spPr>
          <a:xfrm>
            <a:off x="329969" y="252183"/>
            <a:ext cx="1938351" cy="369332"/>
          </a:xfrm>
          <a:prstGeom prst="rect">
            <a:avLst/>
          </a:prstGeom>
          <a:noFill/>
        </p:spPr>
        <p:txBody>
          <a:bodyPr wrap="none" rtlCol="0">
            <a:spAutoFit/>
          </a:bodyPr>
          <a:lstStyle/>
          <a:p>
            <a:r>
              <a:rPr lang="en-US" altLang="ja-JP" dirty="0"/>
              <a:t>API</a:t>
            </a:r>
            <a:r>
              <a:rPr lang="ja-JP" altLang="en-US" dirty="0"/>
              <a:t>連携企業</a:t>
            </a:r>
            <a:r>
              <a:rPr kumimoji="1" lang="ja-JP" altLang="en-US" dirty="0"/>
              <a:t>一覧</a:t>
            </a:r>
          </a:p>
        </p:txBody>
      </p:sp>
      <p:pic>
        <p:nvPicPr>
          <p:cNvPr id="6" name="図 5">
            <a:extLst>
              <a:ext uri="{FF2B5EF4-FFF2-40B4-BE49-F238E27FC236}">
                <a16:creationId xmlns:a16="http://schemas.microsoft.com/office/drawing/2014/main" id="{5903FD0D-D83E-621C-9FAF-7BC79146E6EB}"/>
              </a:ext>
            </a:extLst>
          </p:cNvPr>
          <p:cNvPicPr>
            <a:picLocks noChangeAspect="1"/>
          </p:cNvPicPr>
          <p:nvPr/>
        </p:nvPicPr>
        <p:blipFill>
          <a:blip r:embed="rId2"/>
          <a:srcRect b="37905"/>
          <a:stretch/>
        </p:blipFill>
        <p:spPr>
          <a:xfrm>
            <a:off x="703944" y="1104012"/>
            <a:ext cx="5768908" cy="2869177"/>
          </a:xfrm>
          <a:prstGeom prst="rect">
            <a:avLst/>
          </a:prstGeom>
        </p:spPr>
      </p:pic>
      <p:sp>
        <p:nvSpPr>
          <p:cNvPr id="7" name="正方形/長方形 6">
            <a:extLst>
              <a:ext uri="{FF2B5EF4-FFF2-40B4-BE49-F238E27FC236}">
                <a16:creationId xmlns:a16="http://schemas.microsoft.com/office/drawing/2014/main" id="{88A02D98-8D82-E476-F5EB-12AEFC8EF7EC}"/>
              </a:ext>
            </a:extLst>
          </p:cNvPr>
          <p:cNvSpPr/>
          <p:nvPr/>
        </p:nvSpPr>
        <p:spPr>
          <a:xfrm>
            <a:off x="649382" y="1179822"/>
            <a:ext cx="5922712" cy="5027325"/>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6D079C69-D79F-AD24-A332-94131EB38E49}"/>
              </a:ext>
            </a:extLst>
          </p:cNvPr>
          <p:cNvPicPr>
            <a:picLocks noChangeAspect="1"/>
          </p:cNvPicPr>
          <p:nvPr/>
        </p:nvPicPr>
        <p:blipFill>
          <a:blip r:embed="rId3"/>
          <a:srcRect r="13812"/>
          <a:stretch/>
        </p:blipFill>
        <p:spPr>
          <a:xfrm>
            <a:off x="655867" y="5673617"/>
            <a:ext cx="5922713" cy="524538"/>
          </a:xfrm>
          <a:prstGeom prst="rect">
            <a:avLst/>
          </a:prstGeom>
        </p:spPr>
      </p:pic>
      <p:sp>
        <p:nvSpPr>
          <p:cNvPr id="20" name="正方形/長方形 19">
            <a:extLst>
              <a:ext uri="{FF2B5EF4-FFF2-40B4-BE49-F238E27FC236}">
                <a16:creationId xmlns:a16="http://schemas.microsoft.com/office/drawing/2014/main" id="{1F495D2E-E604-2081-C988-A6E50AA36171}"/>
              </a:ext>
            </a:extLst>
          </p:cNvPr>
          <p:cNvSpPr/>
          <p:nvPr/>
        </p:nvSpPr>
        <p:spPr>
          <a:xfrm>
            <a:off x="691052" y="3430102"/>
            <a:ext cx="2832521" cy="3678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5DE6DC82-F7AF-5280-B061-95AC7B0035B9}"/>
              </a:ext>
            </a:extLst>
          </p:cNvPr>
          <p:cNvSpPr txBox="1"/>
          <p:nvPr/>
        </p:nvSpPr>
        <p:spPr>
          <a:xfrm>
            <a:off x="7202056" y="3369871"/>
            <a:ext cx="3509364" cy="769441"/>
          </a:xfrm>
          <a:prstGeom prst="rect">
            <a:avLst/>
          </a:prstGeom>
          <a:noFill/>
        </p:spPr>
        <p:txBody>
          <a:bodyPr wrap="square" rtlCol="0">
            <a:spAutoFit/>
          </a:bodyPr>
          <a:lstStyle/>
          <a:p>
            <a:r>
              <a:rPr kumimoji="1" lang="ja-JP" altLang="en-US" sz="1100" dirty="0"/>
              <a:t>初期値で「オーナー企業」　「コロンブスマン」の２件だ</a:t>
            </a:r>
            <a:r>
              <a:rPr lang="ja-JP" altLang="en-US" sz="1100" dirty="0"/>
              <a:t>け登録しておく</a:t>
            </a:r>
            <a:endParaRPr lang="en-US" altLang="ja-JP" sz="1100" dirty="0"/>
          </a:p>
          <a:p>
            <a:endParaRPr kumimoji="1" lang="en-US" altLang="ja-JP" sz="1100" dirty="0"/>
          </a:p>
          <a:p>
            <a:r>
              <a:rPr lang="ja-JP" altLang="en-US" sz="1100" dirty="0"/>
              <a:t>追加はコロンブスマンへ都度連携。開発。</a:t>
            </a:r>
            <a:endParaRPr lang="en-US" altLang="ja-JP" sz="1100" dirty="0"/>
          </a:p>
        </p:txBody>
      </p:sp>
      <p:sp>
        <p:nvSpPr>
          <p:cNvPr id="34" name="右中かっこ 33">
            <a:extLst>
              <a:ext uri="{FF2B5EF4-FFF2-40B4-BE49-F238E27FC236}">
                <a16:creationId xmlns:a16="http://schemas.microsoft.com/office/drawing/2014/main" id="{56DF73D2-AAA8-3733-7725-CC9497B65874}"/>
              </a:ext>
            </a:extLst>
          </p:cNvPr>
          <p:cNvSpPr/>
          <p:nvPr/>
        </p:nvSpPr>
        <p:spPr>
          <a:xfrm>
            <a:off x="6406862" y="2699657"/>
            <a:ext cx="800537" cy="953992"/>
          </a:xfrm>
          <a:prstGeom prst="rightBrace">
            <a:avLst>
              <a:gd name="adj1" fmla="val 8333"/>
              <a:gd name="adj2" fmla="val 7884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cxnSp>
        <p:nvCxnSpPr>
          <p:cNvPr id="35" name="直線矢印コネクタ 34">
            <a:extLst>
              <a:ext uri="{FF2B5EF4-FFF2-40B4-BE49-F238E27FC236}">
                <a16:creationId xmlns:a16="http://schemas.microsoft.com/office/drawing/2014/main" id="{BBD887FB-477E-2BCB-C859-1EA789895220}"/>
              </a:ext>
            </a:extLst>
          </p:cNvPr>
          <p:cNvCxnSpPr>
            <a:cxnSpLocks/>
          </p:cNvCxnSpPr>
          <p:nvPr/>
        </p:nvCxnSpPr>
        <p:spPr>
          <a:xfrm flipH="1">
            <a:off x="3666203" y="1345533"/>
            <a:ext cx="3826416" cy="9539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FC59F5B1-A01F-D10B-53BB-A1485FF413F0}"/>
              </a:ext>
            </a:extLst>
          </p:cNvPr>
          <p:cNvSpPr txBox="1"/>
          <p:nvPr/>
        </p:nvSpPr>
        <p:spPr>
          <a:xfrm>
            <a:off x="7510516" y="1218446"/>
            <a:ext cx="1851600" cy="261610"/>
          </a:xfrm>
          <a:prstGeom prst="rect">
            <a:avLst/>
          </a:prstGeom>
          <a:noFill/>
        </p:spPr>
        <p:txBody>
          <a:bodyPr wrap="square" rtlCol="0">
            <a:spAutoFit/>
          </a:bodyPr>
          <a:lstStyle/>
          <a:p>
            <a:r>
              <a:rPr lang="en-US" altLang="ja-JP" sz="1100" dirty="0"/>
              <a:t>API</a:t>
            </a:r>
            <a:r>
              <a:rPr lang="ja-JP" altLang="en-US" sz="1100" dirty="0"/>
              <a:t>連携企業一覧　へ変更</a:t>
            </a:r>
            <a:endParaRPr kumimoji="1" lang="en-US" altLang="ja-JP" sz="1100" dirty="0"/>
          </a:p>
        </p:txBody>
      </p:sp>
      <p:sp>
        <p:nvSpPr>
          <p:cNvPr id="12" name="テキスト ボックス 11">
            <a:extLst>
              <a:ext uri="{FF2B5EF4-FFF2-40B4-BE49-F238E27FC236}">
                <a16:creationId xmlns:a16="http://schemas.microsoft.com/office/drawing/2014/main" id="{EBB1FF0D-83A1-93FB-8D3D-B005CBEE7D4A}"/>
              </a:ext>
            </a:extLst>
          </p:cNvPr>
          <p:cNvSpPr txBox="1"/>
          <p:nvPr/>
        </p:nvSpPr>
        <p:spPr>
          <a:xfrm>
            <a:off x="7274561" y="4777469"/>
            <a:ext cx="3082799" cy="261610"/>
          </a:xfrm>
          <a:prstGeom prst="rect">
            <a:avLst/>
          </a:prstGeom>
          <a:noFill/>
        </p:spPr>
        <p:txBody>
          <a:bodyPr wrap="square" rtlCol="0">
            <a:spAutoFit/>
          </a:bodyPr>
          <a:lstStyle/>
          <a:p>
            <a:r>
              <a:rPr kumimoji="1" lang="ja-JP" altLang="en-US" sz="1100" dirty="0"/>
              <a:t>施設カレンダーへ表記する色を　追加表示</a:t>
            </a:r>
            <a:endParaRPr kumimoji="1" lang="en-US" altLang="ja-JP" sz="1100" dirty="0"/>
          </a:p>
        </p:txBody>
      </p:sp>
      <p:sp>
        <p:nvSpPr>
          <p:cNvPr id="11" name="テキスト ボックス 10">
            <a:extLst>
              <a:ext uri="{FF2B5EF4-FFF2-40B4-BE49-F238E27FC236}">
                <a16:creationId xmlns:a16="http://schemas.microsoft.com/office/drawing/2014/main" id="{27AE8656-9A01-AD58-7FAC-3B5132A4EB30}"/>
              </a:ext>
            </a:extLst>
          </p:cNvPr>
          <p:cNvSpPr txBox="1"/>
          <p:nvPr/>
        </p:nvSpPr>
        <p:spPr>
          <a:xfrm>
            <a:off x="7359399" y="1851146"/>
            <a:ext cx="2701709" cy="430887"/>
          </a:xfrm>
          <a:prstGeom prst="rect">
            <a:avLst/>
          </a:prstGeom>
          <a:noFill/>
        </p:spPr>
        <p:txBody>
          <a:bodyPr wrap="square" rtlCol="0">
            <a:spAutoFit/>
          </a:bodyPr>
          <a:lstStyle/>
          <a:p>
            <a:r>
              <a:rPr kumimoji="1" lang="ja-JP" altLang="en-US" sz="1100" dirty="0"/>
              <a:t>項目追加　　</a:t>
            </a:r>
            <a:r>
              <a:rPr lang="ja-JP" altLang="en-US" sz="1100" dirty="0"/>
              <a:t>連携形態　複数選択有</a:t>
            </a:r>
            <a:endParaRPr kumimoji="1" lang="en-US" altLang="ja-JP" sz="1100" dirty="0"/>
          </a:p>
          <a:p>
            <a:r>
              <a:rPr lang="ja-JP" altLang="en-US" sz="1100" dirty="0"/>
              <a:t>［施設料・システム料・オーナー管理］</a:t>
            </a:r>
            <a:endParaRPr kumimoji="1" lang="ja-JP" altLang="en-US" sz="1100" dirty="0"/>
          </a:p>
        </p:txBody>
      </p:sp>
      <p:pic>
        <p:nvPicPr>
          <p:cNvPr id="14" name="図 13">
            <a:extLst>
              <a:ext uri="{FF2B5EF4-FFF2-40B4-BE49-F238E27FC236}">
                <a16:creationId xmlns:a16="http://schemas.microsoft.com/office/drawing/2014/main" id="{991D3F7A-9ECC-1BE9-2AC0-77D830563633}"/>
              </a:ext>
            </a:extLst>
          </p:cNvPr>
          <p:cNvPicPr>
            <a:picLocks noChangeAspect="1"/>
          </p:cNvPicPr>
          <p:nvPr/>
        </p:nvPicPr>
        <p:blipFill>
          <a:blip r:embed="rId2"/>
          <a:srcRect l="6195" t="58903" b="16787"/>
          <a:stretch/>
        </p:blipFill>
        <p:spPr>
          <a:xfrm>
            <a:off x="691052" y="2570548"/>
            <a:ext cx="5467874" cy="1123285"/>
          </a:xfrm>
          <a:prstGeom prst="rect">
            <a:avLst/>
          </a:prstGeom>
        </p:spPr>
      </p:pic>
      <p:pic>
        <p:nvPicPr>
          <p:cNvPr id="15" name="図 14">
            <a:extLst>
              <a:ext uri="{FF2B5EF4-FFF2-40B4-BE49-F238E27FC236}">
                <a16:creationId xmlns:a16="http://schemas.microsoft.com/office/drawing/2014/main" id="{39D6BD96-76D3-3777-56CB-70C22C8F02CA}"/>
              </a:ext>
            </a:extLst>
          </p:cNvPr>
          <p:cNvPicPr>
            <a:picLocks noChangeAspect="1"/>
          </p:cNvPicPr>
          <p:nvPr/>
        </p:nvPicPr>
        <p:blipFill>
          <a:blip r:embed="rId2"/>
          <a:srcRect l="6138" t="72833" r="8205" b="17132"/>
          <a:stretch/>
        </p:blipFill>
        <p:spPr>
          <a:xfrm>
            <a:off x="691052" y="3627626"/>
            <a:ext cx="4991633" cy="468385"/>
          </a:xfrm>
          <a:prstGeom prst="rect">
            <a:avLst/>
          </a:prstGeom>
        </p:spPr>
      </p:pic>
      <p:sp>
        <p:nvSpPr>
          <p:cNvPr id="2" name="正方形/長方形 1">
            <a:extLst>
              <a:ext uri="{FF2B5EF4-FFF2-40B4-BE49-F238E27FC236}">
                <a16:creationId xmlns:a16="http://schemas.microsoft.com/office/drawing/2014/main" id="{438F2BA0-653A-1D32-50B9-C842E0B68099}"/>
              </a:ext>
            </a:extLst>
          </p:cNvPr>
          <p:cNvSpPr/>
          <p:nvPr/>
        </p:nvSpPr>
        <p:spPr>
          <a:xfrm>
            <a:off x="1651162" y="3032343"/>
            <a:ext cx="165823" cy="16582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F6C9D35-6726-9C3F-4B9A-654A6885A0E1}"/>
              </a:ext>
            </a:extLst>
          </p:cNvPr>
          <p:cNvSpPr/>
          <p:nvPr/>
        </p:nvSpPr>
        <p:spPr>
          <a:xfrm>
            <a:off x="1656730" y="3333848"/>
            <a:ext cx="165823" cy="165823"/>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BF3FD9F5-5A94-36E8-5019-0E86FC659AA2}"/>
              </a:ext>
            </a:extLst>
          </p:cNvPr>
          <p:cNvCxnSpPr>
            <a:cxnSpLocks/>
          </p:cNvCxnSpPr>
          <p:nvPr/>
        </p:nvCxnSpPr>
        <p:spPr>
          <a:xfrm flipH="1" flipV="1">
            <a:off x="1834640" y="3168909"/>
            <a:ext cx="5325839" cy="16085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正方形/長方形 17">
            <a:extLst>
              <a:ext uri="{FF2B5EF4-FFF2-40B4-BE49-F238E27FC236}">
                <a16:creationId xmlns:a16="http://schemas.microsoft.com/office/drawing/2014/main" id="{3E8500CE-3B56-517D-3F03-2E8D6E5CA69A}"/>
              </a:ext>
            </a:extLst>
          </p:cNvPr>
          <p:cNvSpPr/>
          <p:nvPr/>
        </p:nvSpPr>
        <p:spPr>
          <a:xfrm>
            <a:off x="5629034" y="2671558"/>
            <a:ext cx="671116" cy="27827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3BE2E5EA-3A96-CF6A-2E17-9EC7022351D6}"/>
              </a:ext>
            </a:extLst>
          </p:cNvPr>
          <p:cNvSpPr/>
          <p:nvPr/>
        </p:nvSpPr>
        <p:spPr>
          <a:xfrm>
            <a:off x="5635244" y="2956283"/>
            <a:ext cx="657536" cy="293608"/>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6705A15-2E02-27E7-964B-EDF1B97500BC}"/>
              </a:ext>
            </a:extLst>
          </p:cNvPr>
          <p:cNvSpPr/>
          <p:nvPr/>
        </p:nvSpPr>
        <p:spPr>
          <a:xfrm>
            <a:off x="5635244" y="3242475"/>
            <a:ext cx="657536" cy="424739"/>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43CBF404-770D-45FB-7601-27D0155F6C5A}"/>
              </a:ext>
            </a:extLst>
          </p:cNvPr>
          <p:cNvSpPr txBox="1"/>
          <p:nvPr/>
        </p:nvSpPr>
        <p:spPr>
          <a:xfrm>
            <a:off x="5675239" y="2710952"/>
            <a:ext cx="543739" cy="200055"/>
          </a:xfrm>
          <a:prstGeom prst="rect">
            <a:avLst/>
          </a:prstGeom>
          <a:noFill/>
        </p:spPr>
        <p:txBody>
          <a:bodyPr wrap="none" rtlCol="0">
            <a:spAutoFit/>
          </a:bodyPr>
          <a:lstStyle/>
          <a:p>
            <a:r>
              <a:rPr kumimoji="1" lang="ja-JP" altLang="en-US" sz="700" b="1" dirty="0"/>
              <a:t>連携形態</a:t>
            </a:r>
          </a:p>
        </p:txBody>
      </p:sp>
      <p:sp>
        <p:nvSpPr>
          <p:cNvPr id="17" name="正方形/長方形 16">
            <a:extLst>
              <a:ext uri="{FF2B5EF4-FFF2-40B4-BE49-F238E27FC236}">
                <a16:creationId xmlns:a16="http://schemas.microsoft.com/office/drawing/2014/main" id="{9315AB48-803F-B266-2914-3444E7B63248}"/>
              </a:ext>
            </a:extLst>
          </p:cNvPr>
          <p:cNvSpPr/>
          <p:nvPr/>
        </p:nvSpPr>
        <p:spPr>
          <a:xfrm>
            <a:off x="5627472" y="3630566"/>
            <a:ext cx="657536" cy="424739"/>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80E18C7-FCE4-7C6C-A17E-0DE3AA87F03F}"/>
              </a:ext>
            </a:extLst>
          </p:cNvPr>
          <p:cNvSpPr/>
          <p:nvPr/>
        </p:nvSpPr>
        <p:spPr>
          <a:xfrm>
            <a:off x="1651162" y="3694188"/>
            <a:ext cx="165823" cy="16582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D819F2F2-E142-47CF-D531-D728032BC9ED}"/>
              </a:ext>
            </a:extLst>
          </p:cNvPr>
          <p:cNvSpPr/>
          <p:nvPr/>
        </p:nvSpPr>
        <p:spPr>
          <a:xfrm>
            <a:off x="674808" y="2569887"/>
            <a:ext cx="509678" cy="16332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5D45786C-0502-2D72-32ED-0BE8A7AC81D6}"/>
              </a:ext>
            </a:extLst>
          </p:cNvPr>
          <p:cNvSpPr/>
          <p:nvPr/>
        </p:nvSpPr>
        <p:spPr>
          <a:xfrm>
            <a:off x="6306337" y="1980753"/>
            <a:ext cx="257933" cy="16332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C652068-F60D-3F0B-82FA-0AF5CEA53988}"/>
              </a:ext>
            </a:extLst>
          </p:cNvPr>
          <p:cNvSpPr txBox="1"/>
          <p:nvPr/>
        </p:nvSpPr>
        <p:spPr>
          <a:xfrm>
            <a:off x="5638806" y="3823900"/>
            <a:ext cx="715509" cy="200055"/>
          </a:xfrm>
          <a:prstGeom prst="rect">
            <a:avLst/>
          </a:prstGeom>
          <a:noFill/>
        </p:spPr>
        <p:txBody>
          <a:bodyPr wrap="square" rtlCol="0">
            <a:spAutoFit/>
          </a:bodyPr>
          <a:lstStyle/>
          <a:p>
            <a:r>
              <a:rPr lang="ja-JP" altLang="en-US" sz="700" dirty="0"/>
              <a:t>システム料</a:t>
            </a:r>
            <a:endParaRPr kumimoji="1" lang="ja-JP" altLang="en-US" sz="700" dirty="0"/>
          </a:p>
        </p:txBody>
      </p:sp>
      <p:sp>
        <p:nvSpPr>
          <p:cNvPr id="42" name="正方形/長方形 41">
            <a:extLst>
              <a:ext uri="{FF2B5EF4-FFF2-40B4-BE49-F238E27FC236}">
                <a16:creationId xmlns:a16="http://schemas.microsoft.com/office/drawing/2014/main" id="{78EB849D-A8E7-4A2A-508D-D0C436F76469}"/>
              </a:ext>
            </a:extLst>
          </p:cNvPr>
          <p:cNvSpPr/>
          <p:nvPr/>
        </p:nvSpPr>
        <p:spPr>
          <a:xfrm flipV="1">
            <a:off x="5901057" y="2335685"/>
            <a:ext cx="527625" cy="3361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a:extLst>
              <a:ext uri="{FF2B5EF4-FFF2-40B4-BE49-F238E27FC236}">
                <a16:creationId xmlns:a16="http://schemas.microsoft.com/office/drawing/2014/main" id="{7F1A2B46-F89E-8B7F-8EF0-6B056EEF3C89}"/>
              </a:ext>
            </a:extLst>
          </p:cNvPr>
          <p:cNvCxnSpPr>
            <a:cxnSpLocks/>
            <a:stCxn id="11" idx="1"/>
          </p:cNvCxnSpPr>
          <p:nvPr/>
        </p:nvCxnSpPr>
        <p:spPr>
          <a:xfrm flipH="1">
            <a:off x="6166007" y="2066590"/>
            <a:ext cx="1193392" cy="7329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正方形/長方形 42">
            <a:extLst>
              <a:ext uri="{FF2B5EF4-FFF2-40B4-BE49-F238E27FC236}">
                <a16:creationId xmlns:a16="http://schemas.microsoft.com/office/drawing/2014/main" id="{AD0FC1BB-6D51-83C0-A1F7-5AE53A68F099}"/>
              </a:ext>
            </a:extLst>
          </p:cNvPr>
          <p:cNvSpPr/>
          <p:nvPr/>
        </p:nvSpPr>
        <p:spPr>
          <a:xfrm>
            <a:off x="1238970" y="3288798"/>
            <a:ext cx="165823" cy="139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75C091B3-311C-F05F-BA16-7EE5074CDB8E}"/>
              </a:ext>
            </a:extLst>
          </p:cNvPr>
          <p:cNvSpPr/>
          <p:nvPr/>
        </p:nvSpPr>
        <p:spPr>
          <a:xfrm>
            <a:off x="1236133" y="2974586"/>
            <a:ext cx="165823" cy="139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FD29E638-FC35-9D26-9B4A-0CE536CE7315}"/>
              </a:ext>
            </a:extLst>
          </p:cNvPr>
          <p:cNvCxnSpPr/>
          <p:nvPr/>
        </p:nvCxnSpPr>
        <p:spPr>
          <a:xfrm>
            <a:off x="1195244" y="2671558"/>
            <a:ext cx="0" cy="1383747"/>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4567C4F3-E20B-DB94-FB9F-3037BD3727DE}"/>
              </a:ext>
            </a:extLst>
          </p:cNvPr>
          <p:cNvSpPr txBox="1"/>
          <p:nvPr/>
        </p:nvSpPr>
        <p:spPr>
          <a:xfrm>
            <a:off x="5650140" y="3703345"/>
            <a:ext cx="715509" cy="200055"/>
          </a:xfrm>
          <a:prstGeom prst="rect">
            <a:avLst/>
          </a:prstGeom>
          <a:noFill/>
        </p:spPr>
        <p:txBody>
          <a:bodyPr wrap="square" rtlCol="0">
            <a:spAutoFit/>
          </a:bodyPr>
          <a:lstStyle/>
          <a:p>
            <a:r>
              <a:rPr kumimoji="1" lang="ja-JP" altLang="en-US" sz="700" dirty="0"/>
              <a:t>施設料</a:t>
            </a:r>
          </a:p>
        </p:txBody>
      </p:sp>
      <p:sp>
        <p:nvSpPr>
          <p:cNvPr id="13" name="テキスト ボックス 12">
            <a:extLst>
              <a:ext uri="{FF2B5EF4-FFF2-40B4-BE49-F238E27FC236}">
                <a16:creationId xmlns:a16="http://schemas.microsoft.com/office/drawing/2014/main" id="{7DFF4FCC-0746-1294-BB13-EDCB1807566F}"/>
              </a:ext>
            </a:extLst>
          </p:cNvPr>
          <p:cNvSpPr txBox="1"/>
          <p:nvPr/>
        </p:nvSpPr>
        <p:spPr>
          <a:xfrm>
            <a:off x="1168757" y="3005662"/>
            <a:ext cx="497842" cy="169277"/>
          </a:xfrm>
          <a:prstGeom prst="rect">
            <a:avLst/>
          </a:prstGeom>
          <a:noFill/>
        </p:spPr>
        <p:txBody>
          <a:bodyPr wrap="square" rtlCol="0">
            <a:spAutoFit/>
          </a:bodyPr>
          <a:lstStyle/>
          <a:p>
            <a:r>
              <a:rPr kumimoji="1" lang="ja-JP" altLang="en-US" sz="500" b="1" dirty="0"/>
              <a:t>オーナー</a:t>
            </a:r>
            <a:endParaRPr kumimoji="1" lang="en-US" altLang="ja-JP" sz="500" b="1" dirty="0"/>
          </a:p>
        </p:txBody>
      </p:sp>
      <p:sp>
        <p:nvSpPr>
          <p:cNvPr id="16" name="テキスト ボックス 15">
            <a:extLst>
              <a:ext uri="{FF2B5EF4-FFF2-40B4-BE49-F238E27FC236}">
                <a16:creationId xmlns:a16="http://schemas.microsoft.com/office/drawing/2014/main" id="{91383321-3859-8ADC-B2D7-D5B4D26FFFF9}"/>
              </a:ext>
            </a:extLst>
          </p:cNvPr>
          <p:cNvSpPr txBox="1"/>
          <p:nvPr/>
        </p:nvSpPr>
        <p:spPr>
          <a:xfrm>
            <a:off x="1132831" y="3317418"/>
            <a:ext cx="497842" cy="246221"/>
          </a:xfrm>
          <a:prstGeom prst="rect">
            <a:avLst/>
          </a:prstGeom>
          <a:noFill/>
        </p:spPr>
        <p:txBody>
          <a:bodyPr wrap="square" rtlCol="0">
            <a:spAutoFit/>
          </a:bodyPr>
          <a:lstStyle/>
          <a:p>
            <a:pPr algn="ctr"/>
            <a:r>
              <a:rPr lang="ja-JP" altLang="en-US" sz="500" b="1" dirty="0"/>
              <a:t>楽市</a:t>
            </a:r>
            <a:endParaRPr lang="en-US" altLang="ja-JP" sz="500" b="1" dirty="0"/>
          </a:p>
          <a:p>
            <a:pPr algn="ctr"/>
            <a:r>
              <a:rPr lang="ja-JP" altLang="en-US" sz="500" b="1" dirty="0"/>
              <a:t>スペース</a:t>
            </a:r>
            <a:endParaRPr kumimoji="1" lang="en-US" altLang="ja-JP" sz="500" b="1" dirty="0"/>
          </a:p>
        </p:txBody>
      </p:sp>
      <p:sp>
        <p:nvSpPr>
          <p:cNvPr id="19" name="テキスト ボックス 18">
            <a:extLst>
              <a:ext uri="{FF2B5EF4-FFF2-40B4-BE49-F238E27FC236}">
                <a16:creationId xmlns:a16="http://schemas.microsoft.com/office/drawing/2014/main" id="{62707E83-D18B-D21B-2BDA-72B75C4691CD}"/>
              </a:ext>
            </a:extLst>
          </p:cNvPr>
          <p:cNvSpPr txBox="1"/>
          <p:nvPr/>
        </p:nvSpPr>
        <p:spPr>
          <a:xfrm>
            <a:off x="7387086" y="2364453"/>
            <a:ext cx="3082799" cy="846386"/>
          </a:xfrm>
          <a:prstGeom prst="rect">
            <a:avLst/>
          </a:prstGeom>
          <a:noFill/>
          <a:ln>
            <a:solidFill>
              <a:schemeClr val="bg1">
                <a:lumMod val="65000"/>
              </a:schemeClr>
            </a:solidFill>
          </a:ln>
        </p:spPr>
        <p:txBody>
          <a:bodyPr wrap="square" rtlCol="0">
            <a:spAutoFit/>
          </a:bodyPr>
          <a:lstStyle/>
          <a:p>
            <a:r>
              <a:rPr lang="en-US" altLang="ja-JP" sz="700" dirty="0"/>
              <a:t>※</a:t>
            </a:r>
            <a:r>
              <a:rPr lang="ja-JP" altLang="en-US" sz="700" dirty="0"/>
              <a:t>施設料　　　　→楽市スペースが施設代を企業へ請求</a:t>
            </a:r>
            <a:endParaRPr lang="en-US" altLang="ja-JP" sz="700" dirty="0"/>
          </a:p>
          <a:p>
            <a:r>
              <a:rPr lang="ja-JP" altLang="en-US" sz="700" dirty="0"/>
              <a:t>　　　　　　　　　楽市スペースよりオーナーへ支払い</a:t>
            </a:r>
            <a:endParaRPr lang="en-US" altLang="ja-JP" sz="700" dirty="0"/>
          </a:p>
          <a:p>
            <a:endParaRPr kumimoji="1" lang="en-US" altLang="ja-JP" sz="700" dirty="0"/>
          </a:p>
          <a:p>
            <a:r>
              <a:rPr kumimoji="1" lang="en-US" altLang="ja-JP" sz="700" dirty="0"/>
              <a:t>※</a:t>
            </a:r>
            <a:r>
              <a:rPr kumimoji="1" lang="ja-JP" altLang="en-US" sz="700" dirty="0"/>
              <a:t>システム料　　→楽市スペース</a:t>
            </a:r>
            <a:r>
              <a:rPr lang="ja-JP" altLang="en-US" sz="700" dirty="0"/>
              <a:t>より</a:t>
            </a:r>
            <a:r>
              <a:rPr lang="en-US" altLang="ja-JP" sz="700" dirty="0"/>
              <a:t>API</a:t>
            </a:r>
            <a:r>
              <a:rPr lang="ja-JP" altLang="en-US" sz="700" dirty="0"/>
              <a:t>システム代を企業へ請求</a:t>
            </a:r>
            <a:endParaRPr lang="en-US" altLang="ja-JP" sz="700" dirty="0"/>
          </a:p>
          <a:p>
            <a:endParaRPr kumimoji="1" lang="en-US" altLang="ja-JP" sz="700" dirty="0"/>
          </a:p>
          <a:p>
            <a:r>
              <a:rPr kumimoji="1" lang="en-US" altLang="ja-JP" sz="700" dirty="0"/>
              <a:t>※</a:t>
            </a:r>
            <a:r>
              <a:rPr kumimoji="1" lang="ja-JP" altLang="en-US" sz="700" dirty="0"/>
              <a:t>オーナー管理　→施設代、システム代の請求をオーナーが企業へ行う</a:t>
            </a:r>
            <a:endParaRPr kumimoji="1" lang="en-US" altLang="ja-JP" sz="700" dirty="0"/>
          </a:p>
          <a:p>
            <a:r>
              <a:rPr lang="ja-JP" altLang="en-US" sz="700" dirty="0"/>
              <a:t>　　　　　　　　　楽市スペースがシステム代をオーナーへ請求</a:t>
            </a:r>
            <a:endParaRPr kumimoji="1" lang="en-US" altLang="ja-JP" sz="700" dirty="0"/>
          </a:p>
        </p:txBody>
      </p:sp>
    </p:spTree>
    <p:extLst>
      <p:ext uri="{BB962C8B-B14F-4D97-AF65-F5344CB8AC3E}">
        <p14:creationId xmlns:p14="http://schemas.microsoft.com/office/powerpoint/2010/main" val="4227071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813F68C-88B8-A11F-50DA-787BEFA3FD27}"/>
              </a:ext>
            </a:extLst>
          </p:cNvPr>
          <p:cNvPicPr>
            <a:picLocks noChangeAspect="1"/>
          </p:cNvPicPr>
          <p:nvPr/>
        </p:nvPicPr>
        <p:blipFill>
          <a:blip r:embed="rId2"/>
          <a:stretch>
            <a:fillRect/>
          </a:stretch>
        </p:blipFill>
        <p:spPr>
          <a:xfrm>
            <a:off x="734949" y="4470499"/>
            <a:ext cx="5131067" cy="1335031"/>
          </a:xfrm>
          <a:prstGeom prst="rect">
            <a:avLst/>
          </a:prstGeom>
        </p:spPr>
      </p:pic>
      <p:pic>
        <p:nvPicPr>
          <p:cNvPr id="14" name="図 13">
            <a:extLst>
              <a:ext uri="{FF2B5EF4-FFF2-40B4-BE49-F238E27FC236}">
                <a16:creationId xmlns:a16="http://schemas.microsoft.com/office/drawing/2014/main" id="{134FEDCD-6A86-550A-21A6-79261C6E9025}"/>
              </a:ext>
            </a:extLst>
          </p:cNvPr>
          <p:cNvPicPr>
            <a:picLocks noChangeAspect="1"/>
          </p:cNvPicPr>
          <p:nvPr/>
        </p:nvPicPr>
        <p:blipFill>
          <a:blip r:embed="rId3"/>
          <a:stretch>
            <a:fillRect/>
          </a:stretch>
        </p:blipFill>
        <p:spPr>
          <a:xfrm>
            <a:off x="824375" y="796620"/>
            <a:ext cx="4830861" cy="3655290"/>
          </a:xfrm>
          <a:prstGeom prst="rect">
            <a:avLst/>
          </a:prstGeom>
        </p:spPr>
      </p:pic>
      <p:sp>
        <p:nvSpPr>
          <p:cNvPr id="8" name="正方形/長方形 7">
            <a:extLst>
              <a:ext uri="{FF2B5EF4-FFF2-40B4-BE49-F238E27FC236}">
                <a16:creationId xmlns:a16="http://schemas.microsoft.com/office/drawing/2014/main" id="{B3DA495B-3AA4-B6F9-C8E8-E02623B775A1}"/>
              </a:ext>
            </a:extLst>
          </p:cNvPr>
          <p:cNvSpPr/>
          <p:nvPr/>
        </p:nvSpPr>
        <p:spPr>
          <a:xfrm>
            <a:off x="734949" y="818308"/>
            <a:ext cx="5142477" cy="5002071"/>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A04C30C-73E6-F94F-A09D-295DFDAF0D1A}"/>
              </a:ext>
            </a:extLst>
          </p:cNvPr>
          <p:cNvSpPr txBox="1"/>
          <p:nvPr/>
        </p:nvSpPr>
        <p:spPr>
          <a:xfrm>
            <a:off x="185985" y="162372"/>
            <a:ext cx="2169184" cy="369332"/>
          </a:xfrm>
          <a:prstGeom prst="rect">
            <a:avLst/>
          </a:prstGeom>
          <a:noFill/>
        </p:spPr>
        <p:txBody>
          <a:bodyPr wrap="none" rtlCol="0">
            <a:spAutoFit/>
          </a:bodyPr>
          <a:lstStyle/>
          <a:p>
            <a:r>
              <a:rPr kumimoji="1" lang="en-US" altLang="ja-JP" dirty="0"/>
              <a:t>API</a:t>
            </a:r>
            <a:r>
              <a:rPr kumimoji="1" lang="ja-JP" altLang="en-US" dirty="0"/>
              <a:t>連携企業　詳細</a:t>
            </a:r>
          </a:p>
        </p:txBody>
      </p:sp>
      <p:sp>
        <p:nvSpPr>
          <p:cNvPr id="29" name="テキスト ボックス 28">
            <a:extLst>
              <a:ext uri="{FF2B5EF4-FFF2-40B4-BE49-F238E27FC236}">
                <a16:creationId xmlns:a16="http://schemas.microsoft.com/office/drawing/2014/main" id="{60E96C09-DAE5-9A6E-6116-FBE0823C67C7}"/>
              </a:ext>
            </a:extLst>
          </p:cNvPr>
          <p:cNvSpPr txBox="1"/>
          <p:nvPr/>
        </p:nvSpPr>
        <p:spPr>
          <a:xfrm>
            <a:off x="6368654" y="1485288"/>
            <a:ext cx="1063112" cy="230832"/>
          </a:xfrm>
          <a:prstGeom prst="rect">
            <a:avLst/>
          </a:prstGeom>
          <a:noFill/>
        </p:spPr>
        <p:txBody>
          <a:bodyPr wrap="none" rtlCol="0">
            <a:spAutoFit/>
          </a:bodyPr>
          <a:lstStyle/>
          <a:p>
            <a:r>
              <a:rPr lang="en-US" altLang="ja-JP" sz="900" dirty="0"/>
              <a:t>API</a:t>
            </a:r>
            <a:r>
              <a:rPr lang="ja-JP" altLang="en-US" sz="900" dirty="0"/>
              <a:t>連携企業登録</a:t>
            </a:r>
            <a:endParaRPr lang="en-US" altLang="ja-JP" sz="900" b="1" dirty="0"/>
          </a:p>
        </p:txBody>
      </p:sp>
      <p:cxnSp>
        <p:nvCxnSpPr>
          <p:cNvPr id="4" name="直線矢印コネクタ 3">
            <a:extLst>
              <a:ext uri="{FF2B5EF4-FFF2-40B4-BE49-F238E27FC236}">
                <a16:creationId xmlns:a16="http://schemas.microsoft.com/office/drawing/2014/main" id="{D06E2B53-1F03-38A4-CF22-0B5ED12EBC9E}"/>
              </a:ext>
            </a:extLst>
          </p:cNvPr>
          <p:cNvCxnSpPr>
            <a:cxnSpLocks/>
          </p:cNvCxnSpPr>
          <p:nvPr/>
        </p:nvCxnSpPr>
        <p:spPr>
          <a:xfrm flipH="1">
            <a:off x="3552969" y="1639208"/>
            <a:ext cx="2756406" cy="76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正方形/長方形 19">
            <a:extLst>
              <a:ext uri="{FF2B5EF4-FFF2-40B4-BE49-F238E27FC236}">
                <a16:creationId xmlns:a16="http://schemas.microsoft.com/office/drawing/2014/main" id="{8603F792-DD8D-646B-B24B-49922FEDE184}"/>
              </a:ext>
            </a:extLst>
          </p:cNvPr>
          <p:cNvSpPr/>
          <p:nvPr/>
        </p:nvSpPr>
        <p:spPr>
          <a:xfrm flipV="1">
            <a:off x="4582144" y="1825842"/>
            <a:ext cx="993268" cy="3361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306B064-19AD-02D0-BE57-E1A5EE6E2071}"/>
              </a:ext>
            </a:extLst>
          </p:cNvPr>
          <p:cNvSpPr/>
          <p:nvPr/>
        </p:nvSpPr>
        <p:spPr>
          <a:xfrm flipV="1">
            <a:off x="1072905" y="3122669"/>
            <a:ext cx="4455153" cy="5570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EF74151-EA2A-AE87-2214-DD3C63D2E5B2}"/>
              </a:ext>
            </a:extLst>
          </p:cNvPr>
          <p:cNvSpPr txBox="1"/>
          <p:nvPr/>
        </p:nvSpPr>
        <p:spPr>
          <a:xfrm>
            <a:off x="1312920" y="4489277"/>
            <a:ext cx="549131" cy="92333"/>
          </a:xfrm>
          <a:prstGeom prst="rect">
            <a:avLst/>
          </a:prstGeom>
          <a:solidFill>
            <a:srgbClr val="F1F1F1"/>
          </a:solidFill>
        </p:spPr>
        <p:txBody>
          <a:bodyPr wrap="square" lIns="0" tIns="0" rIns="0" bIns="0" rtlCol="0" anchor="ctr" anchorCtr="0">
            <a:spAutoFit/>
          </a:bodyPr>
          <a:lstStyle/>
          <a:p>
            <a:r>
              <a:rPr kumimoji="1" lang="ja-JP" altLang="en-US" sz="600" b="1" dirty="0">
                <a:solidFill>
                  <a:srgbClr val="8A8E8C"/>
                </a:solidFill>
              </a:rPr>
              <a:t>連携形態</a:t>
            </a:r>
          </a:p>
        </p:txBody>
      </p:sp>
      <p:sp>
        <p:nvSpPr>
          <p:cNvPr id="27" name="正方形/長方形 26">
            <a:extLst>
              <a:ext uri="{FF2B5EF4-FFF2-40B4-BE49-F238E27FC236}">
                <a16:creationId xmlns:a16="http://schemas.microsoft.com/office/drawing/2014/main" id="{26091A10-5E35-19E5-6495-4E1D928E0544}"/>
              </a:ext>
            </a:extLst>
          </p:cNvPr>
          <p:cNvSpPr/>
          <p:nvPr/>
        </p:nvSpPr>
        <p:spPr>
          <a:xfrm flipV="1">
            <a:off x="1072904" y="4632492"/>
            <a:ext cx="4455153" cy="2357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1627B58-9B89-821B-4E3E-24FF2B126E0B}"/>
              </a:ext>
            </a:extLst>
          </p:cNvPr>
          <p:cNvSpPr txBox="1"/>
          <p:nvPr/>
        </p:nvSpPr>
        <p:spPr>
          <a:xfrm>
            <a:off x="2278866" y="4496068"/>
            <a:ext cx="549131" cy="92333"/>
          </a:xfrm>
          <a:prstGeom prst="rect">
            <a:avLst/>
          </a:prstGeom>
          <a:solidFill>
            <a:schemeClr val="bg1"/>
          </a:solidFill>
        </p:spPr>
        <p:txBody>
          <a:bodyPr wrap="square" lIns="0" tIns="0" rIns="0" bIns="0" rtlCol="0" anchor="ctr" anchorCtr="0">
            <a:spAutoFit/>
          </a:bodyPr>
          <a:lstStyle/>
          <a:p>
            <a:r>
              <a:rPr kumimoji="1" lang="ja-JP" altLang="en-US" sz="600" b="1" dirty="0">
                <a:solidFill>
                  <a:srgbClr val="8A8E8C"/>
                </a:solidFill>
              </a:rPr>
              <a:t>システム料</a:t>
            </a:r>
          </a:p>
        </p:txBody>
      </p:sp>
    </p:spTree>
    <p:extLst>
      <p:ext uri="{BB962C8B-B14F-4D97-AF65-F5344CB8AC3E}">
        <p14:creationId xmlns:p14="http://schemas.microsoft.com/office/powerpoint/2010/main" val="600060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51AA0F6-4F99-AF79-640C-0505B58FE39B}"/>
              </a:ext>
            </a:extLst>
          </p:cNvPr>
          <p:cNvPicPr>
            <a:picLocks noChangeAspect="1"/>
          </p:cNvPicPr>
          <p:nvPr/>
        </p:nvPicPr>
        <p:blipFill>
          <a:blip r:embed="rId2"/>
          <a:stretch>
            <a:fillRect/>
          </a:stretch>
        </p:blipFill>
        <p:spPr>
          <a:xfrm>
            <a:off x="642896" y="1218378"/>
            <a:ext cx="5922712" cy="3856541"/>
          </a:xfrm>
          <a:prstGeom prst="rect">
            <a:avLst/>
          </a:prstGeom>
        </p:spPr>
      </p:pic>
      <p:sp>
        <p:nvSpPr>
          <p:cNvPr id="6" name="正方形/長方形 5">
            <a:extLst>
              <a:ext uri="{FF2B5EF4-FFF2-40B4-BE49-F238E27FC236}">
                <a16:creationId xmlns:a16="http://schemas.microsoft.com/office/drawing/2014/main" id="{32076AB8-68F5-72C1-3871-CA5B9EE6B659}"/>
              </a:ext>
            </a:extLst>
          </p:cNvPr>
          <p:cNvSpPr/>
          <p:nvPr/>
        </p:nvSpPr>
        <p:spPr>
          <a:xfrm>
            <a:off x="649382" y="1179822"/>
            <a:ext cx="5922712" cy="5027325"/>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893EB082-873C-B324-5FA4-02802538A138}"/>
              </a:ext>
            </a:extLst>
          </p:cNvPr>
          <p:cNvPicPr>
            <a:picLocks noChangeAspect="1"/>
          </p:cNvPicPr>
          <p:nvPr/>
        </p:nvPicPr>
        <p:blipFill>
          <a:blip r:embed="rId3"/>
          <a:srcRect r="13812"/>
          <a:stretch/>
        </p:blipFill>
        <p:spPr>
          <a:xfrm>
            <a:off x="655867" y="5673617"/>
            <a:ext cx="5922713" cy="524538"/>
          </a:xfrm>
          <a:prstGeom prst="rect">
            <a:avLst/>
          </a:prstGeom>
        </p:spPr>
      </p:pic>
      <p:sp>
        <p:nvSpPr>
          <p:cNvPr id="8" name="テキスト ボックス 7">
            <a:extLst>
              <a:ext uri="{FF2B5EF4-FFF2-40B4-BE49-F238E27FC236}">
                <a16:creationId xmlns:a16="http://schemas.microsoft.com/office/drawing/2014/main" id="{76F508B8-D33E-180A-B74C-5189FD53E98C}"/>
              </a:ext>
            </a:extLst>
          </p:cNvPr>
          <p:cNvSpPr txBox="1"/>
          <p:nvPr/>
        </p:nvSpPr>
        <p:spPr>
          <a:xfrm>
            <a:off x="329969" y="252183"/>
            <a:ext cx="2262158" cy="369332"/>
          </a:xfrm>
          <a:prstGeom prst="rect">
            <a:avLst/>
          </a:prstGeom>
          <a:noFill/>
        </p:spPr>
        <p:txBody>
          <a:bodyPr wrap="none" rtlCol="0">
            <a:spAutoFit/>
          </a:bodyPr>
          <a:lstStyle/>
          <a:p>
            <a:r>
              <a:rPr kumimoji="1" lang="ja-JP" altLang="en-US" dirty="0"/>
              <a:t>サブアカウント一覧</a:t>
            </a:r>
          </a:p>
        </p:txBody>
      </p:sp>
      <p:cxnSp>
        <p:nvCxnSpPr>
          <p:cNvPr id="9" name="直線矢印コネクタ 8">
            <a:extLst>
              <a:ext uri="{FF2B5EF4-FFF2-40B4-BE49-F238E27FC236}">
                <a16:creationId xmlns:a16="http://schemas.microsoft.com/office/drawing/2014/main" id="{1007AB70-522B-B82E-4F7B-6C53933AB41C}"/>
              </a:ext>
            </a:extLst>
          </p:cNvPr>
          <p:cNvCxnSpPr>
            <a:cxnSpLocks/>
          </p:cNvCxnSpPr>
          <p:nvPr/>
        </p:nvCxnSpPr>
        <p:spPr>
          <a:xfrm flipH="1" flipV="1">
            <a:off x="1355996" y="4110955"/>
            <a:ext cx="5497477" cy="6662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49CE3390-0EAB-94CB-908C-A92CC2923278}"/>
              </a:ext>
            </a:extLst>
          </p:cNvPr>
          <p:cNvSpPr txBox="1"/>
          <p:nvPr/>
        </p:nvSpPr>
        <p:spPr>
          <a:xfrm>
            <a:off x="6853473" y="4664456"/>
            <a:ext cx="3204927" cy="430887"/>
          </a:xfrm>
          <a:prstGeom prst="rect">
            <a:avLst/>
          </a:prstGeom>
          <a:noFill/>
        </p:spPr>
        <p:txBody>
          <a:bodyPr wrap="square" rtlCol="0">
            <a:spAutoFit/>
          </a:bodyPr>
          <a:lstStyle/>
          <a:p>
            <a:r>
              <a:rPr lang="ja-JP" altLang="en-US" sz="1100" dirty="0"/>
              <a:t>紐づけされた店舗があり、削除された場合</a:t>
            </a:r>
            <a:endParaRPr lang="en-US" altLang="ja-JP" sz="1100" dirty="0"/>
          </a:p>
          <a:p>
            <a:r>
              <a:rPr kumimoji="1" lang="ja-JP" altLang="en-US" sz="1100" dirty="0"/>
              <a:t>メインオーナーに施設担当者を変更</a:t>
            </a:r>
            <a:endParaRPr kumimoji="1" lang="en-US" altLang="ja-JP" sz="1100" dirty="0"/>
          </a:p>
        </p:txBody>
      </p:sp>
      <p:cxnSp>
        <p:nvCxnSpPr>
          <p:cNvPr id="2" name="直線矢印コネクタ 1">
            <a:extLst>
              <a:ext uri="{FF2B5EF4-FFF2-40B4-BE49-F238E27FC236}">
                <a16:creationId xmlns:a16="http://schemas.microsoft.com/office/drawing/2014/main" id="{6DD6898D-2707-8A8A-AE17-C798403745A8}"/>
              </a:ext>
            </a:extLst>
          </p:cNvPr>
          <p:cNvCxnSpPr>
            <a:cxnSpLocks/>
          </p:cNvCxnSpPr>
          <p:nvPr/>
        </p:nvCxnSpPr>
        <p:spPr>
          <a:xfrm flipH="1" flipV="1">
            <a:off x="2850500" y="2978727"/>
            <a:ext cx="4184481" cy="5199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F8D626B2-8966-53BF-37F2-B2701568A2F2}"/>
              </a:ext>
            </a:extLst>
          </p:cNvPr>
          <p:cNvSpPr txBox="1"/>
          <p:nvPr/>
        </p:nvSpPr>
        <p:spPr>
          <a:xfrm>
            <a:off x="7034982" y="3485036"/>
            <a:ext cx="1600200" cy="261610"/>
          </a:xfrm>
          <a:prstGeom prst="rect">
            <a:avLst/>
          </a:prstGeom>
          <a:noFill/>
        </p:spPr>
        <p:txBody>
          <a:bodyPr wrap="square" rtlCol="0">
            <a:spAutoFit/>
          </a:bodyPr>
          <a:lstStyle/>
          <a:p>
            <a:r>
              <a:rPr kumimoji="1" lang="ja-JP" altLang="en-US" sz="1100" dirty="0"/>
              <a:t>「登録手続き中」削除</a:t>
            </a:r>
            <a:endParaRPr kumimoji="1" lang="en-US" altLang="ja-JP" sz="1100" dirty="0"/>
          </a:p>
        </p:txBody>
      </p:sp>
    </p:spTree>
    <p:extLst>
      <p:ext uri="{BB962C8B-B14F-4D97-AF65-F5344CB8AC3E}">
        <p14:creationId xmlns:p14="http://schemas.microsoft.com/office/powerpoint/2010/main" val="47241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E442F41-9769-5970-EE11-9FF22E535962}"/>
              </a:ext>
            </a:extLst>
          </p:cNvPr>
          <p:cNvSpPr txBox="1"/>
          <p:nvPr/>
        </p:nvSpPr>
        <p:spPr>
          <a:xfrm>
            <a:off x="329969" y="252183"/>
            <a:ext cx="2262158" cy="369332"/>
          </a:xfrm>
          <a:prstGeom prst="rect">
            <a:avLst/>
          </a:prstGeom>
          <a:noFill/>
        </p:spPr>
        <p:txBody>
          <a:bodyPr wrap="none" rtlCol="0">
            <a:spAutoFit/>
          </a:bodyPr>
          <a:lstStyle/>
          <a:p>
            <a:r>
              <a:rPr kumimoji="1" lang="ja-JP" altLang="en-US" dirty="0"/>
              <a:t>サブアカウント一覧</a:t>
            </a:r>
          </a:p>
        </p:txBody>
      </p:sp>
      <p:pic>
        <p:nvPicPr>
          <p:cNvPr id="6" name="図 5">
            <a:extLst>
              <a:ext uri="{FF2B5EF4-FFF2-40B4-BE49-F238E27FC236}">
                <a16:creationId xmlns:a16="http://schemas.microsoft.com/office/drawing/2014/main" id="{B8B39340-672E-CAE0-5704-AC2E5E242D82}"/>
              </a:ext>
            </a:extLst>
          </p:cNvPr>
          <p:cNvPicPr>
            <a:picLocks noChangeAspect="1"/>
          </p:cNvPicPr>
          <p:nvPr/>
        </p:nvPicPr>
        <p:blipFill>
          <a:blip r:embed="rId2"/>
          <a:stretch>
            <a:fillRect/>
          </a:stretch>
        </p:blipFill>
        <p:spPr>
          <a:xfrm>
            <a:off x="1122232" y="1256572"/>
            <a:ext cx="5121585" cy="3636826"/>
          </a:xfrm>
          <a:prstGeom prst="rect">
            <a:avLst/>
          </a:prstGeom>
        </p:spPr>
      </p:pic>
      <p:sp>
        <p:nvSpPr>
          <p:cNvPr id="7" name="正方形/長方形 6">
            <a:extLst>
              <a:ext uri="{FF2B5EF4-FFF2-40B4-BE49-F238E27FC236}">
                <a16:creationId xmlns:a16="http://schemas.microsoft.com/office/drawing/2014/main" id="{50A57384-FDA1-3786-E775-9E97B60C7051}"/>
              </a:ext>
            </a:extLst>
          </p:cNvPr>
          <p:cNvSpPr/>
          <p:nvPr/>
        </p:nvSpPr>
        <p:spPr>
          <a:xfrm>
            <a:off x="649382" y="1179822"/>
            <a:ext cx="5922712" cy="5027325"/>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B66A1523-229F-5738-4572-CA5C8EA5D8C6}"/>
              </a:ext>
            </a:extLst>
          </p:cNvPr>
          <p:cNvPicPr>
            <a:picLocks noChangeAspect="1"/>
          </p:cNvPicPr>
          <p:nvPr/>
        </p:nvPicPr>
        <p:blipFill>
          <a:blip r:embed="rId3"/>
          <a:srcRect r="13812"/>
          <a:stretch/>
        </p:blipFill>
        <p:spPr>
          <a:xfrm>
            <a:off x="655867" y="5673617"/>
            <a:ext cx="5922713" cy="524538"/>
          </a:xfrm>
          <a:prstGeom prst="rect">
            <a:avLst/>
          </a:prstGeom>
        </p:spPr>
      </p:pic>
      <p:cxnSp>
        <p:nvCxnSpPr>
          <p:cNvPr id="2" name="直線矢印コネクタ 1">
            <a:extLst>
              <a:ext uri="{FF2B5EF4-FFF2-40B4-BE49-F238E27FC236}">
                <a16:creationId xmlns:a16="http://schemas.microsoft.com/office/drawing/2014/main" id="{43B0B0BF-F828-0F28-4BF2-DA157799F498}"/>
              </a:ext>
            </a:extLst>
          </p:cNvPr>
          <p:cNvCxnSpPr>
            <a:cxnSpLocks/>
          </p:cNvCxnSpPr>
          <p:nvPr/>
        </p:nvCxnSpPr>
        <p:spPr>
          <a:xfrm flipH="1">
            <a:off x="2385030" y="4405700"/>
            <a:ext cx="50264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F7C7AEE8-35C7-3E35-2CA0-EA4B617956D5}"/>
              </a:ext>
            </a:extLst>
          </p:cNvPr>
          <p:cNvSpPr txBox="1"/>
          <p:nvPr/>
        </p:nvSpPr>
        <p:spPr>
          <a:xfrm>
            <a:off x="7411454" y="4285433"/>
            <a:ext cx="1756610" cy="261610"/>
          </a:xfrm>
          <a:prstGeom prst="rect">
            <a:avLst/>
          </a:prstGeom>
          <a:noFill/>
        </p:spPr>
        <p:txBody>
          <a:bodyPr wrap="square" rtlCol="0">
            <a:spAutoFit/>
          </a:bodyPr>
          <a:lstStyle/>
          <a:p>
            <a:r>
              <a:rPr kumimoji="1" lang="ja-JP" altLang="en-US" sz="1100" dirty="0"/>
              <a:t>有効・無効　項目追加</a:t>
            </a:r>
            <a:endParaRPr kumimoji="1" lang="en-US" altLang="ja-JP" sz="1100" dirty="0"/>
          </a:p>
        </p:txBody>
      </p:sp>
    </p:spTree>
    <p:extLst>
      <p:ext uri="{BB962C8B-B14F-4D97-AF65-F5344CB8AC3E}">
        <p14:creationId xmlns:p14="http://schemas.microsoft.com/office/powerpoint/2010/main" val="1295853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9CBEFB0-A655-804D-C040-3690EB86D12B}"/>
              </a:ext>
            </a:extLst>
          </p:cNvPr>
          <p:cNvPicPr>
            <a:picLocks noChangeAspect="1"/>
          </p:cNvPicPr>
          <p:nvPr/>
        </p:nvPicPr>
        <p:blipFill>
          <a:blip r:embed="rId2"/>
          <a:stretch>
            <a:fillRect/>
          </a:stretch>
        </p:blipFill>
        <p:spPr>
          <a:xfrm>
            <a:off x="579143" y="1373319"/>
            <a:ext cx="5992952" cy="4695360"/>
          </a:xfrm>
          <a:prstGeom prst="rect">
            <a:avLst/>
          </a:prstGeom>
        </p:spPr>
      </p:pic>
      <p:sp>
        <p:nvSpPr>
          <p:cNvPr id="6" name="正方形/長方形 5">
            <a:extLst>
              <a:ext uri="{FF2B5EF4-FFF2-40B4-BE49-F238E27FC236}">
                <a16:creationId xmlns:a16="http://schemas.microsoft.com/office/drawing/2014/main" id="{C07CC203-9D38-E694-3616-2053DED2345B}"/>
              </a:ext>
            </a:extLst>
          </p:cNvPr>
          <p:cNvSpPr/>
          <p:nvPr/>
        </p:nvSpPr>
        <p:spPr>
          <a:xfrm>
            <a:off x="649382" y="1179822"/>
            <a:ext cx="5922712" cy="5678178"/>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A0C087D1-711C-CA70-415C-E0D8CE40FFB6}"/>
              </a:ext>
            </a:extLst>
          </p:cNvPr>
          <p:cNvCxnSpPr>
            <a:cxnSpLocks/>
          </p:cNvCxnSpPr>
          <p:nvPr/>
        </p:nvCxnSpPr>
        <p:spPr>
          <a:xfrm flipH="1">
            <a:off x="2966956" y="2086984"/>
            <a:ext cx="4294456" cy="10516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AFD4AE96-D8EC-8E9F-793A-98B4DBC5AC28}"/>
              </a:ext>
            </a:extLst>
          </p:cNvPr>
          <p:cNvSpPr txBox="1"/>
          <p:nvPr/>
        </p:nvSpPr>
        <p:spPr>
          <a:xfrm>
            <a:off x="329969" y="252183"/>
            <a:ext cx="1558440" cy="369332"/>
          </a:xfrm>
          <a:prstGeom prst="rect">
            <a:avLst/>
          </a:prstGeom>
          <a:noFill/>
        </p:spPr>
        <p:txBody>
          <a:bodyPr wrap="none" rtlCol="0">
            <a:spAutoFit/>
          </a:bodyPr>
          <a:lstStyle/>
          <a:p>
            <a:r>
              <a:rPr lang="en-US" altLang="ja-JP" dirty="0"/>
              <a:t>CSV</a:t>
            </a:r>
            <a:r>
              <a:rPr lang="ja-JP" altLang="en-US" dirty="0"/>
              <a:t>実行履歴</a:t>
            </a:r>
            <a:endParaRPr kumimoji="1" lang="ja-JP" altLang="en-US" dirty="0"/>
          </a:p>
        </p:txBody>
      </p:sp>
      <p:sp>
        <p:nvSpPr>
          <p:cNvPr id="10" name="テキスト ボックス 9">
            <a:extLst>
              <a:ext uri="{FF2B5EF4-FFF2-40B4-BE49-F238E27FC236}">
                <a16:creationId xmlns:a16="http://schemas.microsoft.com/office/drawing/2014/main" id="{709A5D84-BEBA-D575-ABCC-B55DBC46CA20}"/>
              </a:ext>
            </a:extLst>
          </p:cNvPr>
          <p:cNvSpPr txBox="1"/>
          <p:nvPr/>
        </p:nvSpPr>
        <p:spPr>
          <a:xfrm>
            <a:off x="7261412" y="1956179"/>
            <a:ext cx="2164690" cy="938719"/>
          </a:xfrm>
          <a:prstGeom prst="rect">
            <a:avLst/>
          </a:prstGeom>
          <a:noFill/>
        </p:spPr>
        <p:txBody>
          <a:bodyPr wrap="square" rtlCol="0">
            <a:spAutoFit/>
          </a:bodyPr>
          <a:lstStyle/>
          <a:p>
            <a:r>
              <a:rPr kumimoji="1" lang="en-US" altLang="ja-JP" sz="1100" dirty="0"/>
              <a:t>API</a:t>
            </a:r>
            <a:r>
              <a:rPr kumimoji="1" lang="ja-JP" altLang="en-US" sz="1100" dirty="0"/>
              <a:t>連携企業</a:t>
            </a:r>
            <a:endParaRPr kumimoji="1" lang="en-US" altLang="ja-JP" sz="1100" dirty="0"/>
          </a:p>
          <a:p>
            <a:r>
              <a:rPr lang="ja-JP" altLang="en-US" sz="1100" dirty="0"/>
              <a:t>実施場所</a:t>
            </a:r>
            <a:r>
              <a:rPr kumimoji="1" lang="ja-JP" altLang="en-US" sz="1100" dirty="0"/>
              <a:t>　を追加</a:t>
            </a:r>
            <a:endParaRPr kumimoji="1" lang="en-US" altLang="ja-JP" sz="1100" dirty="0"/>
          </a:p>
          <a:p>
            <a:endParaRPr lang="en-US" altLang="ja-JP" sz="1100" dirty="0"/>
          </a:p>
          <a:p>
            <a:r>
              <a:rPr kumimoji="1" lang="ja-JP" altLang="en-US" sz="1100" dirty="0"/>
              <a:t>施設カレンダー</a:t>
            </a:r>
            <a:endParaRPr kumimoji="1" lang="en-US" altLang="ja-JP" sz="1100" dirty="0"/>
          </a:p>
          <a:p>
            <a:r>
              <a:rPr kumimoji="1" lang="ja-JP" altLang="en-US" sz="1100" dirty="0"/>
              <a:t>→実施場所カレンダーに変更</a:t>
            </a:r>
            <a:endParaRPr kumimoji="1" lang="en-US" altLang="ja-JP" sz="1100" dirty="0"/>
          </a:p>
        </p:txBody>
      </p:sp>
    </p:spTree>
    <p:extLst>
      <p:ext uri="{BB962C8B-B14F-4D97-AF65-F5344CB8AC3E}">
        <p14:creationId xmlns:p14="http://schemas.microsoft.com/office/powerpoint/2010/main" val="1011471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6B340F-2D51-B256-E753-59145B7D1623}"/>
              </a:ext>
            </a:extLst>
          </p:cNvPr>
          <p:cNvSpPr txBox="1"/>
          <p:nvPr/>
        </p:nvSpPr>
        <p:spPr>
          <a:xfrm>
            <a:off x="171809" y="763695"/>
            <a:ext cx="1800493" cy="369332"/>
          </a:xfrm>
          <a:prstGeom prst="rect">
            <a:avLst/>
          </a:prstGeom>
          <a:noFill/>
        </p:spPr>
        <p:txBody>
          <a:bodyPr wrap="none" rtlCol="0">
            <a:spAutoFit/>
          </a:bodyPr>
          <a:lstStyle/>
          <a:p>
            <a:r>
              <a:rPr kumimoji="1" lang="ja-JP" altLang="en-US" dirty="0"/>
              <a:t>オプション想定</a:t>
            </a:r>
          </a:p>
        </p:txBody>
      </p:sp>
      <p:sp>
        <p:nvSpPr>
          <p:cNvPr id="6" name="テキスト ボックス 5">
            <a:extLst>
              <a:ext uri="{FF2B5EF4-FFF2-40B4-BE49-F238E27FC236}">
                <a16:creationId xmlns:a16="http://schemas.microsoft.com/office/drawing/2014/main" id="{C89E771F-7BA5-F56B-5CE5-7C284C79CB7E}"/>
              </a:ext>
            </a:extLst>
          </p:cNvPr>
          <p:cNvSpPr txBox="1"/>
          <p:nvPr/>
        </p:nvSpPr>
        <p:spPr>
          <a:xfrm>
            <a:off x="506136" y="1575392"/>
            <a:ext cx="3881191" cy="369332"/>
          </a:xfrm>
          <a:prstGeom prst="rect">
            <a:avLst/>
          </a:prstGeom>
          <a:noFill/>
        </p:spPr>
        <p:txBody>
          <a:bodyPr wrap="none" rtlCol="0">
            <a:spAutoFit/>
          </a:bodyPr>
          <a:lstStyle/>
          <a:p>
            <a:r>
              <a:rPr lang="ja-JP" altLang="en-US" dirty="0"/>
              <a:t>〇利用予約情報の詳細</a:t>
            </a:r>
            <a:r>
              <a:rPr lang="en-US" altLang="ja-JP" dirty="0"/>
              <a:t>PDF</a:t>
            </a:r>
            <a:r>
              <a:rPr lang="ja-JP" altLang="en-US" dirty="0"/>
              <a:t>作成機能</a:t>
            </a:r>
            <a:endParaRPr kumimoji="1" lang="en-US" altLang="ja-JP" dirty="0"/>
          </a:p>
        </p:txBody>
      </p:sp>
      <p:sp>
        <p:nvSpPr>
          <p:cNvPr id="2" name="テキスト ボックス 1">
            <a:extLst>
              <a:ext uri="{FF2B5EF4-FFF2-40B4-BE49-F238E27FC236}">
                <a16:creationId xmlns:a16="http://schemas.microsoft.com/office/drawing/2014/main" id="{D3759121-7F79-71E7-4F3D-49977B8FD556}"/>
              </a:ext>
            </a:extLst>
          </p:cNvPr>
          <p:cNvSpPr txBox="1"/>
          <p:nvPr/>
        </p:nvSpPr>
        <p:spPr>
          <a:xfrm>
            <a:off x="506136" y="2228486"/>
            <a:ext cx="3647152" cy="369332"/>
          </a:xfrm>
          <a:prstGeom prst="rect">
            <a:avLst/>
          </a:prstGeom>
          <a:noFill/>
        </p:spPr>
        <p:txBody>
          <a:bodyPr wrap="none" rtlCol="0">
            <a:spAutoFit/>
          </a:bodyPr>
          <a:lstStyle/>
          <a:p>
            <a:r>
              <a:rPr lang="ja-JP" altLang="en-US" dirty="0"/>
              <a:t>〇自社　独自施設ページ公開機能</a:t>
            </a:r>
            <a:endParaRPr kumimoji="1" lang="en-US" altLang="ja-JP" dirty="0"/>
          </a:p>
        </p:txBody>
      </p:sp>
    </p:spTree>
    <p:extLst>
      <p:ext uri="{BB962C8B-B14F-4D97-AF65-F5344CB8AC3E}">
        <p14:creationId xmlns:p14="http://schemas.microsoft.com/office/powerpoint/2010/main" val="373793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782C58C-F9E5-97A2-7E82-B44A4B026EC3}"/>
              </a:ext>
            </a:extLst>
          </p:cNvPr>
          <p:cNvSpPr txBox="1"/>
          <p:nvPr/>
        </p:nvSpPr>
        <p:spPr>
          <a:xfrm>
            <a:off x="358996" y="465557"/>
            <a:ext cx="1019831" cy="276999"/>
          </a:xfrm>
          <a:prstGeom prst="rect">
            <a:avLst/>
          </a:prstGeom>
          <a:noFill/>
        </p:spPr>
        <p:txBody>
          <a:bodyPr wrap="none" rtlCol="0">
            <a:spAutoFit/>
          </a:bodyPr>
          <a:lstStyle/>
          <a:p>
            <a:r>
              <a:rPr lang="en-US" altLang="ja-JP" sz="1200" dirty="0"/>
              <a:t>DB</a:t>
            </a:r>
            <a:r>
              <a:rPr lang="ja-JP" altLang="en-US" sz="1200" dirty="0"/>
              <a:t>　相違表</a:t>
            </a:r>
            <a:endParaRPr lang="en-US" altLang="ja-JP" sz="1200" dirty="0"/>
          </a:p>
        </p:txBody>
      </p:sp>
      <p:sp>
        <p:nvSpPr>
          <p:cNvPr id="5" name="テキスト ボックス 4">
            <a:extLst>
              <a:ext uri="{FF2B5EF4-FFF2-40B4-BE49-F238E27FC236}">
                <a16:creationId xmlns:a16="http://schemas.microsoft.com/office/drawing/2014/main" id="{A3BBF2F1-C543-2E11-3700-5E1C63BACBA3}"/>
              </a:ext>
            </a:extLst>
          </p:cNvPr>
          <p:cNvSpPr txBox="1"/>
          <p:nvPr/>
        </p:nvSpPr>
        <p:spPr>
          <a:xfrm>
            <a:off x="579501" y="876740"/>
            <a:ext cx="1415772" cy="276999"/>
          </a:xfrm>
          <a:prstGeom prst="rect">
            <a:avLst/>
          </a:prstGeom>
          <a:noFill/>
        </p:spPr>
        <p:txBody>
          <a:bodyPr wrap="none" rtlCol="0">
            <a:spAutoFit/>
          </a:bodyPr>
          <a:lstStyle/>
          <a:p>
            <a:r>
              <a:rPr lang="ja-JP" altLang="en-US" sz="1200" dirty="0"/>
              <a:t>オーナーシステム</a:t>
            </a:r>
            <a:endParaRPr lang="en-US" altLang="ja-JP" sz="1200" dirty="0"/>
          </a:p>
        </p:txBody>
      </p:sp>
      <p:sp>
        <p:nvSpPr>
          <p:cNvPr id="6" name="テキスト ボックス 5">
            <a:extLst>
              <a:ext uri="{FF2B5EF4-FFF2-40B4-BE49-F238E27FC236}">
                <a16:creationId xmlns:a16="http://schemas.microsoft.com/office/drawing/2014/main" id="{169553ED-58C3-47DC-3301-33B2E4F6C376}"/>
              </a:ext>
            </a:extLst>
          </p:cNvPr>
          <p:cNvSpPr txBox="1"/>
          <p:nvPr/>
        </p:nvSpPr>
        <p:spPr>
          <a:xfrm>
            <a:off x="2242358" y="900047"/>
            <a:ext cx="1107996" cy="276999"/>
          </a:xfrm>
          <a:prstGeom prst="rect">
            <a:avLst/>
          </a:prstGeom>
          <a:noFill/>
        </p:spPr>
        <p:txBody>
          <a:bodyPr wrap="none" rtlCol="0">
            <a:spAutoFit/>
          </a:bodyPr>
          <a:lstStyle/>
          <a:p>
            <a:r>
              <a:rPr lang="ja-JP" altLang="en-US" sz="1200" dirty="0"/>
              <a:t>楽市システム</a:t>
            </a:r>
            <a:endParaRPr lang="en-US" altLang="ja-JP" sz="1200" dirty="0"/>
          </a:p>
        </p:txBody>
      </p:sp>
      <p:sp>
        <p:nvSpPr>
          <p:cNvPr id="7" name="テキスト ボックス 6">
            <a:extLst>
              <a:ext uri="{FF2B5EF4-FFF2-40B4-BE49-F238E27FC236}">
                <a16:creationId xmlns:a16="http://schemas.microsoft.com/office/drawing/2014/main" id="{D14B7A02-073A-731B-516F-CFD4714BA0FD}"/>
              </a:ext>
            </a:extLst>
          </p:cNvPr>
          <p:cNvSpPr txBox="1"/>
          <p:nvPr/>
        </p:nvSpPr>
        <p:spPr>
          <a:xfrm>
            <a:off x="579501" y="1287923"/>
            <a:ext cx="3736920" cy="1384995"/>
          </a:xfrm>
          <a:prstGeom prst="rect">
            <a:avLst/>
          </a:prstGeom>
          <a:noFill/>
        </p:spPr>
        <p:txBody>
          <a:bodyPr wrap="none" rtlCol="0">
            <a:spAutoFit/>
          </a:bodyPr>
          <a:lstStyle/>
          <a:p>
            <a:r>
              <a:rPr lang="ja-JP" altLang="en-US" sz="1200" dirty="0"/>
              <a:t>楽市施設</a:t>
            </a:r>
            <a:r>
              <a:rPr lang="en-US" altLang="ja-JP" sz="1200" dirty="0"/>
              <a:t>ID</a:t>
            </a:r>
            <a:r>
              <a:rPr lang="ja-JP" altLang="en-US" sz="1200" dirty="0"/>
              <a:t>　　　　　　→施設</a:t>
            </a:r>
            <a:r>
              <a:rPr lang="en-US" altLang="ja-JP" sz="1200" dirty="0"/>
              <a:t>ID</a:t>
            </a:r>
            <a:r>
              <a:rPr lang="en-US" altLang="ja-JP" sz="900" dirty="0">
                <a:solidFill>
                  <a:srgbClr val="0000FF"/>
                </a:solidFill>
              </a:rPr>
              <a:t>(</a:t>
            </a:r>
            <a:r>
              <a:rPr lang="ja-JP" altLang="en-US" sz="900" dirty="0">
                <a:solidFill>
                  <a:srgbClr val="0000FF"/>
                </a:solidFill>
              </a:rPr>
              <a:t>自動採番</a:t>
            </a:r>
            <a:r>
              <a:rPr lang="en-US" altLang="ja-JP" sz="900" dirty="0">
                <a:solidFill>
                  <a:srgbClr val="0000FF"/>
                </a:solidFill>
              </a:rPr>
              <a:t>)</a:t>
            </a:r>
            <a:endParaRPr lang="en-US" altLang="ja-JP" sz="1100" dirty="0">
              <a:solidFill>
                <a:srgbClr val="0000FF"/>
              </a:solidFill>
            </a:endParaRPr>
          </a:p>
          <a:p>
            <a:r>
              <a:rPr lang="ja-JP" altLang="en-US" sz="1200" dirty="0"/>
              <a:t>独自施設</a:t>
            </a:r>
            <a:r>
              <a:rPr lang="en-US" altLang="ja-JP" sz="1200" dirty="0"/>
              <a:t>ID</a:t>
            </a:r>
            <a:r>
              <a:rPr lang="ja-JP" altLang="en-US" sz="1200" dirty="0"/>
              <a:t>　　　　　　→オーナー独自施設</a:t>
            </a:r>
            <a:r>
              <a:rPr lang="en-US" altLang="ja-JP" sz="1200" dirty="0"/>
              <a:t>ID</a:t>
            </a:r>
          </a:p>
          <a:p>
            <a:r>
              <a:rPr lang="ja-JP" altLang="en-US" sz="1200" dirty="0"/>
              <a:t>施設</a:t>
            </a:r>
            <a:r>
              <a:rPr lang="en-US" altLang="ja-JP" sz="1200" dirty="0"/>
              <a:t>ID </a:t>
            </a:r>
            <a:r>
              <a:rPr lang="en-US" altLang="ja-JP" sz="900" dirty="0">
                <a:solidFill>
                  <a:srgbClr val="0000FF"/>
                </a:solidFill>
              </a:rPr>
              <a:t>(</a:t>
            </a:r>
            <a:r>
              <a:rPr lang="ja-JP" altLang="en-US" sz="900" dirty="0">
                <a:solidFill>
                  <a:srgbClr val="0000FF"/>
                </a:solidFill>
              </a:rPr>
              <a:t>自動採番</a:t>
            </a:r>
            <a:r>
              <a:rPr lang="en-US" altLang="ja-JP" sz="900" dirty="0">
                <a:solidFill>
                  <a:srgbClr val="0000FF"/>
                </a:solidFill>
              </a:rPr>
              <a:t>)</a:t>
            </a:r>
            <a:r>
              <a:rPr lang="ja-JP" altLang="en-US" sz="900" dirty="0">
                <a:solidFill>
                  <a:srgbClr val="0000FF"/>
                </a:solidFill>
              </a:rPr>
              <a:t>　　　　　  </a:t>
            </a:r>
            <a:r>
              <a:rPr lang="ja-JP" altLang="en-US" sz="1200" dirty="0"/>
              <a:t>→オーナー施設</a:t>
            </a:r>
            <a:r>
              <a:rPr lang="en-US" altLang="ja-JP" sz="1200" dirty="0"/>
              <a:t>ID</a:t>
            </a:r>
          </a:p>
          <a:p>
            <a:endParaRPr lang="en-US" altLang="ja-JP" sz="1200" dirty="0"/>
          </a:p>
          <a:p>
            <a:r>
              <a:rPr lang="ja-JP" altLang="en-US" sz="1200" dirty="0"/>
              <a:t>楽市実施場所</a:t>
            </a:r>
            <a:r>
              <a:rPr lang="en-US" altLang="ja-JP" sz="1200" dirty="0"/>
              <a:t>ID</a:t>
            </a:r>
            <a:r>
              <a:rPr lang="ja-JP" altLang="en-US" sz="1200" dirty="0"/>
              <a:t>　　　　→実施場所</a:t>
            </a:r>
            <a:r>
              <a:rPr lang="en-US" altLang="ja-JP" sz="1200" dirty="0"/>
              <a:t>ID </a:t>
            </a:r>
            <a:r>
              <a:rPr lang="en-US" altLang="ja-JP" sz="900" dirty="0">
                <a:solidFill>
                  <a:srgbClr val="0000FF"/>
                </a:solidFill>
              </a:rPr>
              <a:t>(</a:t>
            </a:r>
            <a:r>
              <a:rPr lang="ja-JP" altLang="en-US" sz="900" dirty="0">
                <a:solidFill>
                  <a:srgbClr val="0000FF"/>
                </a:solidFill>
              </a:rPr>
              <a:t>自動採番</a:t>
            </a:r>
            <a:r>
              <a:rPr lang="en-US" altLang="ja-JP" sz="900" dirty="0">
                <a:solidFill>
                  <a:srgbClr val="0000FF"/>
                </a:solidFill>
              </a:rPr>
              <a:t>)</a:t>
            </a:r>
            <a:endParaRPr lang="en-US" altLang="ja-JP" sz="1100" dirty="0">
              <a:solidFill>
                <a:srgbClr val="0000FF"/>
              </a:solidFill>
            </a:endParaRPr>
          </a:p>
          <a:p>
            <a:r>
              <a:rPr lang="ja-JP" altLang="en-US" sz="1200" dirty="0"/>
              <a:t>独自実施場所</a:t>
            </a:r>
            <a:r>
              <a:rPr lang="en-US" altLang="ja-JP" sz="1200" dirty="0"/>
              <a:t>ID</a:t>
            </a:r>
            <a:r>
              <a:rPr lang="ja-JP" altLang="en-US" sz="1200" dirty="0"/>
              <a:t>　　　　→オーナー独自実施場所</a:t>
            </a:r>
            <a:r>
              <a:rPr lang="en-US" altLang="ja-JP" sz="1200" dirty="0"/>
              <a:t>ID</a:t>
            </a:r>
          </a:p>
          <a:p>
            <a:r>
              <a:rPr lang="ja-JP" altLang="en-US" sz="1200" dirty="0"/>
              <a:t>実施場所</a:t>
            </a:r>
            <a:r>
              <a:rPr lang="en-US" altLang="ja-JP" sz="1200" dirty="0"/>
              <a:t>ID </a:t>
            </a:r>
            <a:r>
              <a:rPr lang="en-US" altLang="ja-JP" sz="900" dirty="0">
                <a:solidFill>
                  <a:srgbClr val="0000FF"/>
                </a:solidFill>
              </a:rPr>
              <a:t>(</a:t>
            </a:r>
            <a:r>
              <a:rPr lang="ja-JP" altLang="en-US" sz="900" dirty="0">
                <a:solidFill>
                  <a:srgbClr val="0000FF"/>
                </a:solidFill>
              </a:rPr>
              <a:t>自動採番</a:t>
            </a:r>
            <a:r>
              <a:rPr lang="en-US" altLang="ja-JP" sz="900" dirty="0">
                <a:solidFill>
                  <a:srgbClr val="0000FF"/>
                </a:solidFill>
              </a:rPr>
              <a:t>)</a:t>
            </a:r>
            <a:r>
              <a:rPr lang="ja-JP" altLang="en-US" sz="900" dirty="0"/>
              <a:t>　　　</a:t>
            </a:r>
            <a:r>
              <a:rPr lang="ja-JP" altLang="en-US" sz="1200" dirty="0"/>
              <a:t>→オーナー実施場所</a:t>
            </a:r>
            <a:r>
              <a:rPr lang="en-US" altLang="ja-JP" sz="1200" dirty="0"/>
              <a:t>ID</a:t>
            </a:r>
          </a:p>
        </p:txBody>
      </p:sp>
    </p:spTree>
    <p:extLst>
      <p:ext uri="{BB962C8B-B14F-4D97-AF65-F5344CB8AC3E}">
        <p14:creationId xmlns:p14="http://schemas.microsoft.com/office/powerpoint/2010/main" val="336843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矢印: 右 20">
            <a:extLst>
              <a:ext uri="{FF2B5EF4-FFF2-40B4-BE49-F238E27FC236}">
                <a16:creationId xmlns:a16="http://schemas.microsoft.com/office/drawing/2014/main" id="{B1F9CAD1-80A4-8EBB-49CD-8F9BC5FB9F4A}"/>
              </a:ext>
            </a:extLst>
          </p:cNvPr>
          <p:cNvSpPr/>
          <p:nvPr/>
        </p:nvSpPr>
        <p:spPr>
          <a:xfrm>
            <a:off x="1027325" y="2657166"/>
            <a:ext cx="3791674" cy="640418"/>
          </a:xfrm>
          <a:prstGeom prst="rightArrow">
            <a:avLst>
              <a:gd name="adj1" fmla="val 50000"/>
              <a:gd name="adj2" fmla="val 61106"/>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173CA968-32D2-A0FD-EC11-AC4C69CE5C36}"/>
              </a:ext>
            </a:extLst>
          </p:cNvPr>
          <p:cNvSpPr/>
          <p:nvPr/>
        </p:nvSpPr>
        <p:spPr>
          <a:xfrm>
            <a:off x="1039503" y="1680285"/>
            <a:ext cx="3833129" cy="640418"/>
          </a:xfrm>
          <a:prstGeom prst="rightArrow">
            <a:avLst>
              <a:gd name="adj1" fmla="val 50000"/>
              <a:gd name="adj2" fmla="val 6110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F340AF3-3580-3386-BBBA-514370CAF774}"/>
              </a:ext>
            </a:extLst>
          </p:cNvPr>
          <p:cNvSpPr txBox="1"/>
          <p:nvPr/>
        </p:nvSpPr>
        <p:spPr>
          <a:xfrm>
            <a:off x="394456" y="193342"/>
            <a:ext cx="2630848" cy="369332"/>
          </a:xfrm>
          <a:prstGeom prst="rect">
            <a:avLst/>
          </a:prstGeom>
          <a:noFill/>
        </p:spPr>
        <p:txBody>
          <a:bodyPr wrap="none" rtlCol="0">
            <a:spAutoFit/>
          </a:bodyPr>
          <a:lstStyle/>
          <a:p>
            <a:r>
              <a:rPr lang="ja-JP" altLang="en-US" dirty="0"/>
              <a:t>楽市システム　</a:t>
            </a:r>
            <a:r>
              <a:rPr lang="en-US" altLang="ja-JP" dirty="0"/>
              <a:t>API</a:t>
            </a:r>
            <a:r>
              <a:rPr lang="ja-JP" altLang="en-US" dirty="0"/>
              <a:t>連携</a:t>
            </a:r>
            <a:endParaRPr kumimoji="1" lang="ja-JP" altLang="en-US" dirty="0"/>
          </a:p>
        </p:txBody>
      </p:sp>
      <p:sp>
        <p:nvSpPr>
          <p:cNvPr id="5" name="テキスト ボックス 4">
            <a:extLst>
              <a:ext uri="{FF2B5EF4-FFF2-40B4-BE49-F238E27FC236}">
                <a16:creationId xmlns:a16="http://schemas.microsoft.com/office/drawing/2014/main" id="{2F080CBC-346F-1975-A058-82F51E7FFFAF}"/>
              </a:ext>
            </a:extLst>
          </p:cNvPr>
          <p:cNvSpPr txBox="1"/>
          <p:nvPr/>
        </p:nvSpPr>
        <p:spPr>
          <a:xfrm>
            <a:off x="1019295" y="1834272"/>
            <a:ext cx="597029" cy="261610"/>
          </a:xfrm>
          <a:prstGeom prst="rect">
            <a:avLst/>
          </a:prstGeom>
          <a:noFill/>
        </p:spPr>
        <p:txBody>
          <a:bodyPr wrap="square" rtlCol="0">
            <a:spAutoFit/>
          </a:bodyPr>
          <a:lstStyle/>
          <a:p>
            <a:r>
              <a:rPr kumimoji="1" lang="ja-JP" altLang="en-US" sz="1100" b="1" dirty="0"/>
              <a:t>申込</a:t>
            </a:r>
            <a:endParaRPr kumimoji="1" lang="en-US" altLang="ja-JP" sz="1100" b="1" dirty="0"/>
          </a:p>
        </p:txBody>
      </p:sp>
      <p:sp>
        <p:nvSpPr>
          <p:cNvPr id="6" name="テキスト ボックス 5">
            <a:extLst>
              <a:ext uri="{FF2B5EF4-FFF2-40B4-BE49-F238E27FC236}">
                <a16:creationId xmlns:a16="http://schemas.microsoft.com/office/drawing/2014/main" id="{ADF00ACA-FE86-E0C5-E409-780DA53159E3}"/>
              </a:ext>
            </a:extLst>
          </p:cNvPr>
          <p:cNvSpPr txBox="1"/>
          <p:nvPr/>
        </p:nvSpPr>
        <p:spPr>
          <a:xfrm>
            <a:off x="2385875" y="1268955"/>
            <a:ext cx="2428862" cy="584775"/>
          </a:xfrm>
          <a:prstGeom prst="rect">
            <a:avLst/>
          </a:prstGeom>
          <a:noFill/>
        </p:spPr>
        <p:txBody>
          <a:bodyPr wrap="square" rtlCol="0">
            <a:spAutoFit/>
          </a:bodyPr>
          <a:lstStyle/>
          <a:p>
            <a:r>
              <a:rPr lang="ja-JP" altLang="en-US" sz="800" dirty="0"/>
              <a:t>案件レコード更新</a:t>
            </a:r>
            <a:endParaRPr lang="en-US" altLang="ja-JP" sz="800" dirty="0"/>
          </a:p>
          <a:p>
            <a:r>
              <a:rPr lang="ja-JP" altLang="en-US" sz="800" dirty="0"/>
              <a:t>対象メッセージ記載</a:t>
            </a:r>
            <a:endParaRPr lang="en-US" altLang="ja-JP" sz="800" dirty="0"/>
          </a:p>
          <a:p>
            <a:r>
              <a:rPr lang="ja-JP" altLang="en-US" sz="800" dirty="0"/>
              <a:t>備忘録へ記載</a:t>
            </a:r>
            <a:endParaRPr lang="en-US" altLang="ja-JP" sz="800" dirty="0"/>
          </a:p>
          <a:p>
            <a:r>
              <a:rPr lang="ja-JP" altLang="en-US" sz="800" dirty="0"/>
              <a:t>→</a:t>
            </a:r>
            <a:r>
              <a:rPr lang="ja-JP" altLang="en-US" sz="600" dirty="0"/>
              <a:t>例）</a:t>
            </a:r>
            <a:r>
              <a:rPr lang="en-US" altLang="ja-JP" sz="600" dirty="0"/>
              <a:t>2025/04/03 16:35 </a:t>
            </a:r>
            <a:r>
              <a:rPr lang="ja-JP" altLang="en-US" sz="600" dirty="0"/>
              <a:t>オーナーよりステータス変更あり</a:t>
            </a:r>
            <a:endParaRPr lang="en-US" altLang="ja-JP" sz="600" dirty="0"/>
          </a:p>
        </p:txBody>
      </p:sp>
      <p:sp>
        <p:nvSpPr>
          <p:cNvPr id="7" name="テキスト ボックス 6">
            <a:extLst>
              <a:ext uri="{FF2B5EF4-FFF2-40B4-BE49-F238E27FC236}">
                <a16:creationId xmlns:a16="http://schemas.microsoft.com/office/drawing/2014/main" id="{2869EC8D-7304-0AB7-1AA1-3CFE4F9DE795}"/>
              </a:ext>
            </a:extLst>
          </p:cNvPr>
          <p:cNvSpPr txBox="1"/>
          <p:nvPr/>
        </p:nvSpPr>
        <p:spPr>
          <a:xfrm>
            <a:off x="2460924" y="2848329"/>
            <a:ext cx="821233" cy="261610"/>
          </a:xfrm>
          <a:prstGeom prst="rect">
            <a:avLst/>
          </a:prstGeom>
          <a:noFill/>
        </p:spPr>
        <p:txBody>
          <a:bodyPr wrap="square" rtlCol="0">
            <a:spAutoFit/>
          </a:bodyPr>
          <a:lstStyle/>
          <a:p>
            <a:r>
              <a:rPr kumimoji="1" lang="ja-JP" altLang="en-US" sz="1100" b="1" dirty="0"/>
              <a:t>実施確定</a:t>
            </a:r>
            <a:endParaRPr kumimoji="1" lang="en-US" altLang="ja-JP" sz="1100" b="1" dirty="0"/>
          </a:p>
        </p:txBody>
      </p:sp>
      <p:sp>
        <p:nvSpPr>
          <p:cNvPr id="10" name="テキスト ボックス 9">
            <a:extLst>
              <a:ext uri="{FF2B5EF4-FFF2-40B4-BE49-F238E27FC236}">
                <a16:creationId xmlns:a16="http://schemas.microsoft.com/office/drawing/2014/main" id="{A7CB2022-B066-8E39-62B5-2AB64E15234D}"/>
              </a:ext>
            </a:extLst>
          </p:cNvPr>
          <p:cNvSpPr txBox="1"/>
          <p:nvPr/>
        </p:nvSpPr>
        <p:spPr>
          <a:xfrm>
            <a:off x="1594452" y="2373068"/>
            <a:ext cx="1148822" cy="338554"/>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700" dirty="0"/>
              <a:t>（</a:t>
            </a:r>
            <a:r>
              <a:rPr kumimoji="1" lang="en-US" altLang="ja-JP" sz="700" dirty="0"/>
              <a:t>CLM</a:t>
            </a:r>
            <a:r>
              <a:rPr kumimoji="1" lang="ja-JP" altLang="en-US" sz="700" dirty="0"/>
              <a:t>営業・</a:t>
            </a:r>
            <a:r>
              <a:rPr kumimoji="1" lang="en-US" altLang="ja-JP" sz="700" dirty="0" err="1"/>
              <a:t>rakuichi</a:t>
            </a:r>
            <a:r>
              <a:rPr kumimoji="1" lang="ja-JP" altLang="en-US" sz="700" dirty="0"/>
              <a:t>）</a:t>
            </a:r>
            <a:endParaRPr kumimoji="1" lang="en-US" altLang="ja-JP" sz="700" dirty="0"/>
          </a:p>
        </p:txBody>
      </p:sp>
      <p:cxnSp>
        <p:nvCxnSpPr>
          <p:cNvPr id="12" name="直線矢印コネクタ 11">
            <a:extLst>
              <a:ext uri="{FF2B5EF4-FFF2-40B4-BE49-F238E27FC236}">
                <a16:creationId xmlns:a16="http://schemas.microsoft.com/office/drawing/2014/main" id="{1C8404DD-2A44-0FFF-289F-FC7831F46A1C}"/>
              </a:ext>
            </a:extLst>
          </p:cNvPr>
          <p:cNvCxnSpPr>
            <a:cxnSpLocks/>
          </p:cNvCxnSpPr>
          <p:nvPr/>
        </p:nvCxnSpPr>
        <p:spPr>
          <a:xfrm>
            <a:off x="1427748" y="2120456"/>
            <a:ext cx="383897" cy="2651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66635176-521F-BAFB-38E3-CE45B510F8C9}"/>
              </a:ext>
            </a:extLst>
          </p:cNvPr>
          <p:cNvCxnSpPr>
            <a:cxnSpLocks/>
          </p:cNvCxnSpPr>
          <p:nvPr/>
        </p:nvCxnSpPr>
        <p:spPr>
          <a:xfrm>
            <a:off x="3036450" y="2080087"/>
            <a:ext cx="366485" cy="2804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C6CBA119-2F07-E551-32FE-D9240FE40D80}"/>
              </a:ext>
            </a:extLst>
          </p:cNvPr>
          <p:cNvSpPr txBox="1"/>
          <p:nvPr/>
        </p:nvSpPr>
        <p:spPr>
          <a:xfrm>
            <a:off x="3337369" y="2310804"/>
            <a:ext cx="1324598" cy="338554"/>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700" dirty="0"/>
              <a:t>（</a:t>
            </a:r>
            <a:r>
              <a:rPr kumimoji="1" lang="en-US" altLang="ja-JP" sz="700" dirty="0"/>
              <a:t>CLM</a:t>
            </a:r>
            <a:r>
              <a:rPr kumimoji="1" lang="ja-JP" altLang="en-US" sz="700" dirty="0"/>
              <a:t>営業・</a:t>
            </a:r>
            <a:r>
              <a:rPr kumimoji="1" lang="en-US" altLang="ja-JP" sz="700" dirty="0" err="1"/>
              <a:t>rakuichi</a:t>
            </a:r>
            <a:r>
              <a:rPr kumimoji="1" lang="ja-JP" altLang="en-US" sz="700" dirty="0"/>
              <a:t>）</a:t>
            </a:r>
            <a:endParaRPr kumimoji="1" lang="en-US" altLang="ja-JP" sz="700" dirty="0"/>
          </a:p>
        </p:txBody>
      </p:sp>
      <p:cxnSp>
        <p:nvCxnSpPr>
          <p:cNvPr id="16" name="直線矢印コネクタ 15">
            <a:extLst>
              <a:ext uri="{FF2B5EF4-FFF2-40B4-BE49-F238E27FC236}">
                <a16:creationId xmlns:a16="http://schemas.microsoft.com/office/drawing/2014/main" id="{84D1CB0C-3D28-CD10-D4BD-E51158631940}"/>
              </a:ext>
            </a:extLst>
          </p:cNvPr>
          <p:cNvCxnSpPr>
            <a:cxnSpLocks/>
          </p:cNvCxnSpPr>
          <p:nvPr/>
        </p:nvCxnSpPr>
        <p:spPr>
          <a:xfrm flipV="1">
            <a:off x="3447767" y="1338067"/>
            <a:ext cx="452659" cy="2591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矢印: 右 19">
            <a:extLst>
              <a:ext uri="{FF2B5EF4-FFF2-40B4-BE49-F238E27FC236}">
                <a16:creationId xmlns:a16="http://schemas.microsoft.com/office/drawing/2014/main" id="{F1AE015F-29D6-3C13-993B-2EE556708E65}"/>
              </a:ext>
            </a:extLst>
          </p:cNvPr>
          <p:cNvSpPr/>
          <p:nvPr/>
        </p:nvSpPr>
        <p:spPr>
          <a:xfrm rot="5400000">
            <a:off x="842768" y="2337611"/>
            <a:ext cx="749781" cy="141995"/>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79D972A8-3077-1C39-206E-70786F50FEBC}"/>
              </a:ext>
            </a:extLst>
          </p:cNvPr>
          <p:cNvSpPr/>
          <p:nvPr/>
        </p:nvSpPr>
        <p:spPr>
          <a:xfrm rot="16200000">
            <a:off x="2435531" y="2352331"/>
            <a:ext cx="738447" cy="171866"/>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F8D72FA-1267-C41E-E831-C1893D65CFFB}"/>
              </a:ext>
            </a:extLst>
          </p:cNvPr>
          <p:cNvSpPr txBox="1"/>
          <p:nvPr/>
        </p:nvSpPr>
        <p:spPr>
          <a:xfrm>
            <a:off x="627378" y="795596"/>
            <a:ext cx="5069415" cy="338554"/>
          </a:xfrm>
          <a:prstGeom prst="rect">
            <a:avLst/>
          </a:prstGeom>
          <a:noFill/>
        </p:spPr>
        <p:txBody>
          <a:bodyPr wrap="square" rtlCol="0">
            <a:spAutoFit/>
          </a:bodyPr>
          <a:lstStyle/>
          <a:p>
            <a:r>
              <a:rPr lang="ja-JP" altLang="en-US" sz="1600" b="1" dirty="0"/>
              <a:t>＜楽市システム側からの通常注文の</a:t>
            </a:r>
            <a:r>
              <a:rPr lang="en-US" altLang="ja-JP" sz="1600" b="1" dirty="0"/>
              <a:t>API</a:t>
            </a:r>
            <a:r>
              <a:rPr lang="ja-JP" altLang="en-US" sz="1600" b="1" dirty="0"/>
              <a:t>連携＞</a:t>
            </a:r>
            <a:endParaRPr kumimoji="1" lang="en-US" altLang="ja-JP" sz="1600" b="1" dirty="0"/>
          </a:p>
        </p:txBody>
      </p:sp>
      <p:sp>
        <p:nvSpPr>
          <p:cNvPr id="25" name="テキスト ボックス 24">
            <a:extLst>
              <a:ext uri="{FF2B5EF4-FFF2-40B4-BE49-F238E27FC236}">
                <a16:creationId xmlns:a16="http://schemas.microsoft.com/office/drawing/2014/main" id="{E3CD04F2-C685-CB74-3981-3418698CCCA3}"/>
              </a:ext>
            </a:extLst>
          </p:cNvPr>
          <p:cNvSpPr txBox="1"/>
          <p:nvPr/>
        </p:nvSpPr>
        <p:spPr>
          <a:xfrm>
            <a:off x="1056745" y="2877457"/>
            <a:ext cx="821233" cy="261610"/>
          </a:xfrm>
          <a:prstGeom prst="rect">
            <a:avLst/>
          </a:prstGeom>
          <a:noFill/>
        </p:spPr>
        <p:txBody>
          <a:bodyPr wrap="square" rtlCol="0">
            <a:spAutoFit/>
          </a:bodyPr>
          <a:lstStyle/>
          <a:p>
            <a:r>
              <a:rPr lang="ja-JP" altLang="en-US" sz="1100" b="1" dirty="0"/>
              <a:t>予約受付</a:t>
            </a:r>
            <a:endParaRPr kumimoji="1" lang="en-US" altLang="ja-JP" sz="1100" b="1" dirty="0"/>
          </a:p>
        </p:txBody>
      </p:sp>
      <p:sp>
        <p:nvSpPr>
          <p:cNvPr id="26" name="テキスト ボックス 25">
            <a:extLst>
              <a:ext uri="{FF2B5EF4-FFF2-40B4-BE49-F238E27FC236}">
                <a16:creationId xmlns:a16="http://schemas.microsoft.com/office/drawing/2014/main" id="{D312180C-9EF2-9AF2-E949-17F9C88109AB}"/>
              </a:ext>
            </a:extLst>
          </p:cNvPr>
          <p:cNvSpPr txBox="1"/>
          <p:nvPr/>
        </p:nvSpPr>
        <p:spPr>
          <a:xfrm>
            <a:off x="2411877" y="1833420"/>
            <a:ext cx="821233" cy="261610"/>
          </a:xfrm>
          <a:prstGeom prst="rect">
            <a:avLst/>
          </a:prstGeom>
          <a:noFill/>
        </p:spPr>
        <p:txBody>
          <a:bodyPr wrap="square" rtlCol="0">
            <a:spAutoFit/>
          </a:bodyPr>
          <a:lstStyle/>
          <a:p>
            <a:r>
              <a:rPr kumimoji="1" lang="ja-JP" altLang="en-US" sz="1100" b="1" dirty="0"/>
              <a:t>実施確定</a:t>
            </a:r>
            <a:endParaRPr kumimoji="1" lang="en-US" altLang="ja-JP" sz="1100" b="1" dirty="0"/>
          </a:p>
        </p:txBody>
      </p:sp>
      <p:sp>
        <p:nvSpPr>
          <p:cNvPr id="27" name="テキスト ボックス 26">
            <a:extLst>
              <a:ext uri="{FF2B5EF4-FFF2-40B4-BE49-F238E27FC236}">
                <a16:creationId xmlns:a16="http://schemas.microsoft.com/office/drawing/2014/main" id="{5593A316-66D8-EC02-DAA1-520553E5E17D}"/>
              </a:ext>
            </a:extLst>
          </p:cNvPr>
          <p:cNvSpPr txBox="1"/>
          <p:nvPr/>
        </p:nvSpPr>
        <p:spPr>
          <a:xfrm>
            <a:off x="990180" y="3140836"/>
            <a:ext cx="1252288" cy="707886"/>
          </a:xfrm>
          <a:prstGeom prst="rect">
            <a:avLst/>
          </a:prstGeom>
          <a:noFill/>
        </p:spPr>
        <p:txBody>
          <a:bodyPr wrap="square" rtlCol="0">
            <a:spAutoFit/>
          </a:bodyPr>
          <a:lstStyle/>
          <a:p>
            <a:r>
              <a:rPr lang="ja-JP" altLang="en-US" sz="800" dirty="0"/>
              <a:t>利用予約へ</a:t>
            </a:r>
            <a:endParaRPr lang="en-US" altLang="ja-JP" sz="800" dirty="0"/>
          </a:p>
          <a:p>
            <a:r>
              <a:rPr lang="ja-JP" altLang="en-US" sz="800" dirty="0"/>
              <a:t>レコード登録</a:t>
            </a:r>
            <a:endParaRPr lang="en-US" altLang="ja-JP" sz="800" dirty="0"/>
          </a:p>
          <a:p>
            <a:endParaRPr lang="en-US" altLang="ja-JP" sz="800" dirty="0"/>
          </a:p>
          <a:p>
            <a:r>
              <a:rPr kumimoji="1" lang="ja-JP" altLang="en-US" sz="800" dirty="0"/>
              <a:t>施設カレンダー</a:t>
            </a:r>
            <a:endParaRPr kumimoji="1" lang="en-US" altLang="ja-JP" sz="800" dirty="0"/>
          </a:p>
          <a:p>
            <a:r>
              <a:rPr kumimoji="1" lang="ja-JP" altLang="en-US" sz="800" dirty="0"/>
              <a:t>対象日を△へ</a:t>
            </a:r>
            <a:endParaRPr kumimoji="1" lang="en-US" altLang="ja-JP" sz="800" dirty="0"/>
          </a:p>
        </p:txBody>
      </p:sp>
      <p:sp>
        <p:nvSpPr>
          <p:cNvPr id="31" name="テキスト ボックス 30">
            <a:extLst>
              <a:ext uri="{FF2B5EF4-FFF2-40B4-BE49-F238E27FC236}">
                <a16:creationId xmlns:a16="http://schemas.microsoft.com/office/drawing/2014/main" id="{CF694260-3EFF-8E54-6721-3564043C75C0}"/>
              </a:ext>
            </a:extLst>
          </p:cNvPr>
          <p:cNvSpPr txBox="1"/>
          <p:nvPr/>
        </p:nvSpPr>
        <p:spPr>
          <a:xfrm>
            <a:off x="328527" y="2384240"/>
            <a:ext cx="809645" cy="430887"/>
          </a:xfrm>
          <a:prstGeom prst="rect">
            <a:avLst/>
          </a:prstGeom>
          <a:noFill/>
        </p:spPr>
        <p:txBody>
          <a:bodyPr wrap="square" rtlCol="0">
            <a:spAutoFit/>
          </a:bodyPr>
          <a:lstStyle/>
          <a:p>
            <a:r>
              <a:rPr kumimoji="1" lang="ja-JP" altLang="en-US" sz="1100" b="1" dirty="0">
                <a:solidFill>
                  <a:srgbClr val="FF0000"/>
                </a:solidFill>
              </a:rPr>
              <a:t>実施確定の場合</a:t>
            </a:r>
            <a:endParaRPr kumimoji="1" lang="en-US" altLang="ja-JP" sz="1100" b="1" dirty="0">
              <a:solidFill>
                <a:srgbClr val="FF0000"/>
              </a:solidFill>
            </a:endParaRPr>
          </a:p>
        </p:txBody>
      </p:sp>
      <p:sp>
        <p:nvSpPr>
          <p:cNvPr id="32" name="矢印: 右 31">
            <a:extLst>
              <a:ext uri="{FF2B5EF4-FFF2-40B4-BE49-F238E27FC236}">
                <a16:creationId xmlns:a16="http://schemas.microsoft.com/office/drawing/2014/main" id="{8464B67F-DE10-2AE7-6BBA-C69A71F55B28}"/>
              </a:ext>
            </a:extLst>
          </p:cNvPr>
          <p:cNvSpPr/>
          <p:nvPr/>
        </p:nvSpPr>
        <p:spPr>
          <a:xfrm>
            <a:off x="1029721" y="5469876"/>
            <a:ext cx="3785016" cy="640418"/>
          </a:xfrm>
          <a:prstGeom prst="rightArrow">
            <a:avLst>
              <a:gd name="adj1" fmla="val 50000"/>
              <a:gd name="adj2" fmla="val 61106"/>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A8D01621-C203-DBA1-06D9-FBFCA79040C8}"/>
              </a:ext>
            </a:extLst>
          </p:cNvPr>
          <p:cNvSpPr/>
          <p:nvPr/>
        </p:nvSpPr>
        <p:spPr>
          <a:xfrm>
            <a:off x="988266" y="4503749"/>
            <a:ext cx="3785016" cy="640418"/>
          </a:xfrm>
          <a:prstGeom prst="rightArrow">
            <a:avLst>
              <a:gd name="adj1" fmla="val 50000"/>
              <a:gd name="adj2" fmla="val 6110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3C8278A0-7752-BE84-3FAC-25C8B74807F2}"/>
              </a:ext>
            </a:extLst>
          </p:cNvPr>
          <p:cNvSpPr txBox="1"/>
          <p:nvPr/>
        </p:nvSpPr>
        <p:spPr>
          <a:xfrm>
            <a:off x="2232829" y="3987700"/>
            <a:ext cx="2684747" cy="723275"/>
          </a:xfrm>
          <a:prstGeom prst="rect">
            <a:avLst/>
          </a:prstGeom>
          <a:noFill/>
        </p:spPr>
        <p:txBody>
          <a:bodyPr wrap="square" rtlCol="0">
            <a:spAutoFit/>
          </a:bodyPr>
          <a:lstStyle/>
          <a:p>
            <a:r>
              <a:rPr lang="ja-JP" altLang="en-US" sz="800" dirty="0"/>
              <a:t>案件レコード更新</a:t>
            </a:r>
            <a:endParaRPr lang="en-US" altLang="ja-JP" sz="800" dirty="0"/>
          </a:p>
          <a:p>
            <a:r>
              <a:rPr lang="ja-JP" altLang="en-US" sz="800" dirty="0"/>
              <a:t>対象メッセージ記載</a:t>
            </a:r>
            <a:endParaRPr lang="en-US" altLang="ja-JP" sz="800" dirty="0"/>
          </a:p>
          <a:p>
            <a:r>
              <a:rPr lang="ja-JP" altLang="en-US" sz="800" dirty="0"/>
              <a:t>カレンダー連携</a:t>
            </a:r>
            <a:endParaRPr lang="en-US" altLang="ja-JP" sz="800" dirty="0"/>
          </a:p>
          <a:p>
            <a:r>
              <a:rPr lang="ja-JP" altLang="en-US" sz="800" dirty="0"/>
              <a:t>備忘録へ記載</a:t>
            </a:r>
            <a:endParaRPr lang="en-US" altLang="ja-JP" sz="800" dirty="0"/>
          </a:p>
          <a:p>
            <a:r>
              <a:rPr lang="ja-JP" altLang="en-US" sz="900" dirty="0"/>
              <a:t>→</a:t>
            </a:r>
            <a:r>
              <a:rPr lang="ja-JP" altLang="en-US" sz="700" dirty="0"/>
              <a:t>例）</a:t>
            </a:r>
            <a:r>
              <a:rPr lang="en-US" altLang="ja-JP" sz="700" dirty="0"/>
              <a:t>2025/04/03 16:35 </a:t>
            </a:r>
            <a:r>
              <a:rPr lang="ja-JP" altLang="en-US" sz="700" dirty="0"/>
              <a:t>オーナーよりステータス変更あり</a:t>
            </a:r>
            <a:endParaRPr lang="en-US" altLang="ja-JP" sz="800" dirty="0"/>
          </a:p>
        </p:txBody>
      </p:sp>
      <p:sp>
        <p:nvSpPr>
          <p:cNvPr id="36" name="テキスト ボックス 35">
            <a:extLst>
              <a:ext uri="{FF2B5EF4-FFF2-40B4-BE49-F238E27FC236}">
                <a16:creationId xmlns:a16="http://schemas.microsoft.com/office/drawing/2014/main" id="{D39B7FE2-6B28-566C-AF0C-2427562B2519}"/>
              </a:ext>
            </a:extLst>
          </p:cNvPr>
          <p:cNvSpPr txBox="1"/>
          <p:nvPr/>
        </p:nvSpPr>
        <p:spPr>
          <a:xfrm>
            <a:off x="2400708" y="5662646"/>
            <a:ext cx="821233" cy="261610"/>
          </a:xfrm>
          <a:prstGeom prst="rect">
            <a:avLst/>
          </a:prstGeom>
          <a:noFill/>
        </p:spPr>
        <p:txBody>
          <a:bodyPr wrap="square" rtlCol="0">
            <a:spAutoFit/>
          </a:bodyPr>
          <a:lstStyle/>
          <a:p>
            <a:r>
              <a:rPr kumimoji="1" lang="ja-JP" altLang="en-US" sz="1100" b="1" dirty="0"/>
              <a:t>不可確定</a:t>
            </a:r>
            <a:endParaRPr kumimoji="1" lang="en-US" altLang="ja-JP" sz="1100" b="1" dirty="0"/>
          </a:p>
        </p:txBody>
      </p:sp>
      <p:cxnSp>
        <p:nvCxnSpPr>
          <p:cNvPr id="39" name="直線矢印コネクタ 38">
            <a:extLst>
              <a:ext uri="{FF2B5EF4-FFF2-40B4-BE49-F238E27FC236}">
                <a16:creationId xmlns:a16="http://schemas.microsoft.com/office/drawing/2014/main" id="{CF2CEBC1-C648-1C2D-2619-6A1694D60540}"/>
              </a:ext>
            </a:extLst>
          </p:cNvPr>
          <p:cNvCxnSpPr>
            <a:cxnSpLocks/>
          </p:cNvCxnSpPr>
          <p:nvPr/>
        </p:nvCxnSpPr>
        <p:spPr>
          <a:xfrm>
            <a:off x="2956067" y="4941010"/>
            <a:ext cx="276651" cy="351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テキスト ボックス 39">
            <a:extLst>
              <a:ext uri="{FF2B5EF4-FFF2-40B4-BE49-F238E27FC236}">
                <a16:creationId xmlns:a16="http://schemas.microsoft.com/office/drawing/2014/main" id="{AB52E557-2565-F867-A5D3-5600DC5BF4D7}"/>
              </a:ext>
            </a:extLst>
          </p:cNvPr>
          <p:cNvSpPr txBox="1"/>
          <p:nvPr/>
        </p:nvSpPr>
        <p:spPr>
          <a:xfrm>
            <a:off x="3157311" y="5181540"/>
            <a:ext cx="1324598" cy="307777"/>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500" dirty="0"/>
              <a:t>（</a:t>
            </a:r>
            <a:r>
              <a:rPr kumimoji="1" lang="en-US" altLang="ja-JP" sz="500" dirty="0"/>
              <a:t>CLM</a:t>
            </a:r>
            <a:r>
              <a:rPr kumimoji="1" lang="ja-JP" altLang="en-US" sz="500" dirty="0"/>
              <a:t>営業・</a:t>
            </a:r>
            <a:r>
              <a:rPr kumimoji="1" lang="en-US" altLang="ja-JP" sz="500" dirty="0" err="1"/>
              <a:t>rakuichi</a:t>
            </a:r>
            <a:r>
              <a:rPr kumimoji="1" lang="ja-JP" altLang="en-US" sz="500" dirty="0"/>
              <a:t>）</a:t>
            </a:r>
            <a:endParaRPr kumimoji="1" lang="en-US" altLang="ja-JP" sz="500" dirty="0"/>
          </a:p>
        </p:txBody>
      </p:sp>
      <p:cxnSp>
        <p:nvCxnSpPr>
          <p:cNvPr id="41" name="直線矢印コネクタ 40">
            <a:extLst>
              <a:ext uri="{FF2B5EF4-FFF2-40B4-BE49-F238E27FC236}">
                <a16:creationId xmlns:a16="http://schemas.microsoft.com/office/drawing/2014/main" id="{D9B3AFC7-1DA4-8308-3495-8255E3F73F6A}"/>
              </a:ext>
            </a:extLst>
          </p:cNvPr>
          <p:cNvCxnSpPr>
            <a:cxnSpLocks/>
          </p:cNvCxnSpPr>
          <p:nvPr/>
        </p:nvCxnSpPr>
        <p:spPr>
          <a:xfrm flipV="1">
            <a:off x="3198652" y="4295313"/>
            <a:ext cx="585251" cy="1809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矢印: 右 42">
            <a:extLst>
              <a:ext uri="{FF2B5EF4-FFF2-40B4-BE49-F238E27FC236}">
                <a16:creationId xmlns:a16="http://schemas.microsoft.com/office/drawing/2014/main" id="{5D02D7FC-456D-A66B-38C4-CDC5EF579D5D}"/>
              </a:ext>
            </a:extLst>
          </p:cNvPr>
          <p:cNvSpPr/>
          <p:nvPr/>
        </p:nvSpPr>
        <p:spPr>
          <a:xfrm rot="16200000">
            <a:off x="2301093" y="5167326"/>
            <a:ext cx="806925" cy="163228"/>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DB53E3FA-BBFE-FDE3-86C6-96F33FC35E71}"/>
              </a:ext>
            </a:extLst>
          </p:cNvPr>
          <p:cNvSpPr txBox="1"/>
          <p:nvPr/>
        </p:nvSpPr>
        <p:spPr>
          <a:xfrm>
            <a:off x="2360639" y="4656884"/>
            <a:ext cx="821233" cy="261610"/>
          </a:xfrm>
          <a:prstGeom prst="rect">
            <a:avLst/>
          </a:prstGeom>
          <a:noFill/>
        </p:spPr>
        <p:txBody>
          <a:bodyPr wrap="square" rtlCol="0">
            <a:spAutoFit/>
          </a:bodyPr>
          <a:lstStyle/>
          <a:p>
            <a:r>
              <a:rPr lang="ja-JP" altLang="en-US" sz="1100" b="1" dirty="0"/>
              <a:t>不可</a:t>
            </a:r>
            <a:r>
              <a:rPr kumimoji="1" lang="ja-JP" altLang="en-US" sz="1100" b="1" dirty="0"/>
              <a:t>確定</a:t>
            </a:r>
            <a:endParaRPr kumimoji="1" lang="en-US" altLang="ja-JP" sz="1100" b="1" dirty="0"/>
          </a:p>
        </p:txBody>
      </p:sp>
      <p:sp>
        <p:nvSpPr>
          <p:cNvPr id="47" name="テキスト ボックス 46">
            <a:extLst>
              <a:ext uri="{FF2B5EF4-FFF2-40B4-BE49-F238E27FC236}">
                <a16:creationId xmlns:a16="http://schemas.microsoft.com/office/drawing/2014/main" id="{5725812A-5D3F-1C22-D9ED-2395D6A3F079}"/>
              </a:ext>
            </a:extLst>
          </p:cNvPr>
          <p:cNvSpPr txBox="1"/>
          <p:nvPr/>
        </p:nvSpPr>
        <p:spPr>
          <a:xfrm>
            <a:off x="3807343" y="4158467"/>
            <a:ext cx="965939" cy="292388"/>
          </a:xfrm>
          <a:prstGeom prst="rect">
            <a:avLst/>
          </a:prstGeom>
          <a:noFill/>
        </p:spPr>
        <p:txBody>
          <a:bodyPr wrap="square" rtlCol="0">
            <a:spAutoFit/>
          </a:bodyPr>
          <a:lstStyle/>
          <a:p>
            <a:r>
              <a:rPr kumimoji="1" lang="ja-JP" altLang="en-US" sz="800" dirty="0"/>
              <a:t>メール送信</a:t>
            </a:r>
            <a:endParaRPr kumimoji="1" lang="en-US" altLang="ja-JP" sz="800" dirty="0"/>
          </a:p>
          <a:p>
            <a:r>
              <a:rPr lang="ja-JP" altLang="en-US" sz="500" dirty="0"/>
              <a:t>（お客様</a:t>
            </a:r>
            <a:r>
              <a:rPr kumimoji="1" lang="ja-JP" altLang="en-US" sz="500" dirty="0"/>
              <a:t>）</a:t>
            </a:r>
            <a:endParaRPr kumimoji="1" lang="en-US" altLang="ja-JP" sz="500" dirty="0"/>
          </a:p>
        </p:txBody>
      </p:sp>
      <p:sp>
        <p:nvSpPr>
          <p:cNvPr id="48" name="テキスト ボックス 47">
            <a:extLst>
              <a:ext uri="{FF2B5EF4-FFF2-40B4-BE49-F238E27FC236}">
                <a16:creationId xmlns:a16="http://schemas.microsoft.com/office/drawing/2014/main" id="{2A476711-D1BE-D6A2-8C95-E61F96897E8E}"/>
              </a:ext>
            </a:extLst>
          </p:cNvPr>
          <p:cNvSpPr txBox="1"/>
          <p:nvPr/>
        </p:nvSpPr>
        <p:spPr>
          <a:xfrm>
            <a:off x="277289" y="5207704"/>
            <a:ext cx="809645" cy="430887"/>
          </a:xfrm>
          <a:prstGeom prst="rect">
            <a:avLst/>
          </a:prstGeom>
          <a:noFill/>
        </p:spPr>
        <p:txBody>
          <a:bodyPr wrap="square" rtlCol="0">
            <a:spAutoFit/>
          </a:bodyPr>
          <a:lstStyle/>
          <a:p>
            <a:r>
              <a:rPr kumimoji="1" lang="ja-JP" altLang="en-US" sz="1100" b="1" dirty="0">
                <a:solidFill>
                  <a:srgbClr val="0070C0"/>
                </a:solidFill>
              </a:rPr>
              <a:t>実施不可の場合</a:t>
            </a:r>
            <a:endParaRPr kumimoji="1" lang="en-US" altLang="ja-JP" sz="1100" b="1" dirty="0">
              <a:solidFill>
                <a:srgbClr val="0070C0"/>
              </a:solidFill>
            </a:endParaRPr>
          </a:p>
        </p:txBody>
      </p:sp>
      <p:sp>
        <p:nvSpPr>
          <p:cNvPr id="49" name="テキスト ボックス 48">
            <a:extLst>
              <a:ext uri="{FF2B5EF4-FFF2-40B4-BE49-F238E27FC236}">
                <a16:creationId xmlns:a16="http://schemas.microsoft.com/office/drawing/2014/main" id="{A71F9F17-0E67-2A33-AE8D-536F45BC2E28}"/>
              </a:ext>
            </a:extLst>
          </p:cNvPr>
          <p:cNvSpPr txBox="1"/>
          <p:nvPr/>
        </p:nvSpPr>
        <p:spPr>
          <a:xfrm>
            <a:off x="2500869" y="3160808"/>
            <a:ext cx="1252288" cy="338554"/>
          </a:xfrm>
          <a:prstGeom prst="rect">
            <a:avLst/>
          </a:prstGeom>
          <a:noFill/>
        </p:spPr>
        <p:txBody>
          <a:bodyPr wrap="square" rtlCol="0">
            <a:spAutoFit/>
          </a:bodyPr>
          <a:lstStyle/>
          <a:p>
            <a:r>
              <a:rPr kumimoji="1" lang="ja-JP" altLang="en-US" sz="800" dirty="0"/>
              <a:t>施設カレンダー</a:t>
            </a:r>
            <a:endParaRPr kumimoji="1" lang="en-US" altLang="ja-JP" sz="800" dirty="0"/>
          </a:p>
          <a:p>
            <a:r>
              <a:rPr kumimoji="1" lang="ja-JP" altLang="en-US" sz="800" dirty="0"/>
              <a:t>対象日を〇へ</a:t>
            </a:r>
            <a:endParaRPr kumimoji="1" lang="en-US" altLang="ja-JP" sz="800" dirty="0"/>
          </a:p>
        </p:txBody>
      </p:sp>
      <p:sp>
        <p:nvSpPr>
          <p:cNvPr id="2" name="テキスト ボックス 1">
            <a:extLst>
              <a:ext uri="{FF2B5EF4-FFF2-40B4-BE49-F238E27FC236}">
                <a16:creationId xmlns:a16="http://schemas.microsoft.com/office/drawing/2014/main" id="{C2E853E3-D89C-7147-A4B2-85EB2EE8DE30}"/>
              </a:ext>
            </a:extLst>
          </p:cNvPr>
          <p:cNvSpPr txBox="1"/>
          <p:nvPr/>
        </p:nvSpPr>
        <p:spPr>
          <a:xfrm>
            <a:off x="3820179" y="1221111"/>
            <a:ext cx="967809" cy="338554"/>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700" dirty="0"/>
              <a:t>（お客様</a:t>
            </a:r>
            <a:r>
              <a:rPr kumimoji="1" lang="ja-JP" altLang="en-US" sz="700" dirty="0"/>
              <a:t>）</a:t>
            </a:r>
            <a:endParaRPr kumimoji="1" lang="en-US" altLang="ja-JP" sz="700" dirty="0"/>
          </a:p>
        </p:txBody>
      </p:sp>
      <p:sp>
        <p:nvSpPr>
          <p:cNvPr id="3" name="テキスト ボックス 2">
            <a:extLst>
              <a:ext uri="{FF2B5EF4-FFF2-40B4-BE49-F238E27FC236}">
                <a16:creationId xmlns:a16="http://schemas.microsoft.com/office/drawing/2014/main" id="{502ADBAA-C972-EDD5-D7A1-BCE5E33CC68D}"/>
              </a:ext>
            </a:extLst>
          </p:cNvPr>
          <p:cNvSpPr txBox="1"/>
          <p:nvPr/>
        </p:nvSpPr>
        <p:spPr>
          <a:xfrm>
            <a:off x="399853" y="1878600"/>
            <a:ext cx="483188" cy="261610"/>
          </a:xfrm>
          <a:prstGeom prst="rect">
            <a:avLst/>
          </a:prstGeom>
          <a:noFill/>
        </p:spPr>
        <p:txBody>
          <a:bodyPr wrap="square" rtlCol="0">
            <a:spAutoFit/>
          </a:bodyPr>
          <a:lstStyle/>
          <a:p>
            <a:r>
              <a:rPr lang="ja-JP" altLang="en-US" sz="1100" b="1" dirty="0">
                <a:solidFill>
                  <a:schemeClr val="tx1">
                    <a:lumMod val="50000"/>
                    <a:lumOff val="50000"/>
                  </a:schemeClr>
                </a:solidFill>
              </a:rPr>
              <a:t>楽市</a:t>
            </a:r>
            <a:endParaRPr kumimoji="1" lang="en-US" altLang="ja-JP" sz="1100" b="1" dirty="0">
              <a:solidFill>
                <a:schemeClr val="tx1">
                  <a:lumMod val="50000"/>
                  <a:lumOff val="50000"/>
                </a:schemeClr>
              </a:solidFill>
            </a:endParaRPr>
          </a:p>
        </p:txBody>
      </p:sp>
      <p:sp>
        <p:nvSpPr>
          <p:cNvPr id="8" name="テキスト ボックス 7">
            <a:extLst>
              <a:ext uri="{FF2B5EF4-FFF2-40B4-BE49-F238E27FC236}">
                <a16:creationId xmlns:a16="http://schemas.microsoft.com/office/drawing/2014/main" id="{96AED0D0-3EFA-D84B-BC3C-26D2A4362A10}"/>
              </a:ext>
            </a:extLst>
          </p:cNvPr>
          <p:cNvSpPr txBox="1"/>
          <p:nvPr/>
        </p:nvSpPr>
        <p:spPr>
          <a:xfrm>
            <a:off x="247263" y="3014901"/>
            <a:ext cx="794241" cy="261610"/>
          </a:xfrm>
          <a:prstGeom prst="rect">
            <a:avLst/>
          </a:prstGeom>
          <a:noFill/>
        </p:spPr>
        <p:txBody>
          <a:bodyPr wrap="square" rtlCol="0">
            <a:spAutoFit/>
          </a:bodyPr>
          <a:lstStyle/>
          <a:p>
            <a:r>
              <a:rPr lang="ja-JP" altLang="en-US" sz="1100" b="1" dirty="0">
                <a:solidFill>
                  <a:schemeClr val="tx1">
                    <a:lumMod val="50000"/>
                    <a:lumOff val="50000"/>
                  </a:schemeClr>
                </a:solidFill>
              </a:rPr>
              <a:t>オーナー</a:t>
            </a:r>
            <a:endParaRPr kumimoji="1" lang="en-US" altLang="ja-JP" sz="1100" b="1" dirty="0">
              <a:solidFill>
                <a:schemeClr val="tx1">
                  <a:lumMod val="50000"/>
                  <a:lumOff val="50000"/>
                </a:schemeClr>
              </a:solidFill>
            </a:endParaRPr>
          </a:p>
        </p:txBody>
      </p:sp>
      <p:sp>
        <p:nvSpPr>
          <p:cNvPr id="9" name="テキスト ボックス 8">
            <a:extLst>
              <a:ext uri="{FF2B5EF4-FFF2-40B4-BE49-F238E27FC236}">
                <a16:creationId xmlns:a16="http://schemas.microsoft.com/office/drawing/2014/main" id="{1598CE23-BE1F-5308-48BB-67DF0CE593ED}"/>
              </a:ext>
            </a:extLst>
          </p:cNvPr>
          <p:cNvSpPr txBox="1"/>
          <p:nvPr/>
        </p:nvSpPr>
        <p:spPr>
          <a:xfrm>
            <a:off x="423691" y="4765930"/>
            <a:ext cx="483188" cy="261610"/>
          </a:xfrm>
          <a:prstGeom prst="rect">
            <a:avLst/>
          </a:prstGeom>
          <a:noFill/>
        </p:spPr>
        <p:txBody>
          <a:bodyPr wrap="square" rtlCol="0">
            <a:spAutoFit/>
          </a:bodyPr>
          <a:lstStyle/>
          <a:p>
            <a:r>
              <a:rPr lang="ja-JP" altLang="en-US" sz="1100" b="1" dirty="0">
                <a:solidFill>
                  <a:schemeClr val="tx1">
                    <a:lumMod val="50000"/>
                    <a:lumOff val="50000"/>
                  </a:schemeClr>
                </a:solidFill>
              </a:rPr>
              <a:t>楽市</a:t>
            </a:r>
            <a:endParaRPr kumimoji="1" lang="en-US" altLang="ja-JP" sz="1100" b="1" dirty="0">
              <a:solidFill>
                <a:schemeClr val="tx1">
                  <a:lumMod val="50000"/>
                  <a:lumOff val="50000"/>
                </a:schemeClr>
              </a:solidFill>
            </a:endParaRPr>
          </a:p>
        </p:txBody>
      </p:sp>
      <p:sp>
        <p:nvSpPr>
          <p:cNvPr id="11" name="テキスト ボックス 10">
            <a:extLst>
              <a:ext uri="{FF2B5EF4-FFF2-40B4-BE49-F238E27FC236}">
                <a16:creationId xmlns:a16="http://schemas.microsoft.com/office/drawing/2014/main" id="{A2F4B939-B0CA-371F-014B-B5B6FF80AA0B}"/>
              </a:ext>
            </a:extLst>
          </p:cNvPr>
          <p:cNvSpPr txBox="1"/>
          <p:nvPr/>
        </p:nvSpPr>
        <p:spPr>
          <a:xfrm>
            <a:off x="236136" y="5685671"/>
            <a:ext cx="794241" cy="261610"/>
          </a:xfrm>
          <a:prstGeom prst="rect">
            <a:avLst/>
          </a:prstGeom>
          <a:noFill/>
        </p:spPr>
        <p:txBody>
          <a:bodyPr wrap="square" rtlCol="0">
            <a:spAutoFit/>
          </a:bodyPr>
          <a:lstStyle/>
          <a:p>
            <a:r>
              <a:rPr lang="ja-JP" altLang="en-US" sz="1100" b="1" dirty="0">
                <a:solidFill>
                  <a:schemeClr val="tx1">
                    <a:lumMod val="50000"/>
                    <a:lumOff val="50000"/>
                  </a:schemeClr>
                </a:solidFill>
              </a:rPr>
              <a:t>オーナー</a:t>
            </a:r>
            <a:endParaRPr kumimoji="1" lang="en-US" altLang="ja-JP" sz="1100" b="1" dirty="0">
              <a:solidFill>
                <a:schemeClr val="tx1">
                  <a:lumMod val="50000"/>
                  <a:lumOff val="50000"/>
                </a:schemeClr>
              </a:solidFill>
            </a:endParaRPr>
          </a:p>
        </p:txBody>
      </p:sp>
      <p:sp>
        <p:nvSpPr>
          <p:cNvPr id="13" name="テキスト ボックス 12">
            <a:extLst>
              <a:ext uri="{FF2B5EF4-FFF2-40B4-BE49-F238E27FC236}">
                <a16:creationId xmlns:a16="http://schemas.microsoft.com/office/drawing/2014/main" id="{37B5AD90-6C97-8230-1B37-68EDF2BF4162}"/>
              </a:ext>
            </a:extLst>
          </p:cNvPr>
          <p:cNvSpPr txBox="1"/>
          <p:nvPr/>
        </p:nvSpPr>
        <p:spPr>
          <a:xfrm>
            <a:off x="1916669" y="3419111"/>
            <a:ext cx="2717825" cy="338554"/>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700" dirty="0"/>
              <a:t>（オーナー施設担当者・選択していた場合メインアカウント</a:t>
            </a:r>
            <a:r>
              <a:rPr kumimoji="1" lang="ja-JP" altLang="en-US" sz="700" dirty="0"/>
              <a:t>）</a:t>
            </a:r>
            <a:endParaRPr kumimoji="1" lang="en-US" altLang="ja-JP" sz="700" dirty="0"/>
          </a:p>
        </p:txBody>
      </p:sp>
      <p:cxnSp>
        <p:nvCxnSpPr>
          <p:cNvPr id="18" name="直線矢印コネクタ 17">
            <a:extLst>
              <a:ext uri="{FF2B5EF4-FFF2-40B4-BE49-F238E27FC236}">
                <a16:creationId xmlns:a16="http://schemas.microsoft.com/office/drawing/2014/main" id="{46F80FDE-F17A-0E2B-E6B3-740B3F6A1A0E}"/>
              </a:ext>
            </a:extLst>
          </p:cNvPr>
          <p:cNvCxnSpPr>
            <a:cxnSpLocks/>
          </p:cNvCxnSpPr>
          <p:nvPr/>
        </p:nvCxnSpPr>
        <p:spPr>
          <a:xfrm>
            <a:off x="1773031" y="3290654"/>
            <a:ext cx="258727" cy="1555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テキスト ボックス 52">
            <a:extLst>
              <a:ext uri="{FF2B5EF4-FFF2-40B4-BE49-F238E27FC236}">
                <a16:creationId xmlns:a16="http://schemas.microsoft.com/office/drawing/2014/main" id="{E173F935-8537-94D7-4D03-1CB9AB58AE8E}"/>
              </a:ext>
            </a:extLst>
          </p:cNvPr>
          <p:cNvSpPr txBox="1"/>
          <p:nvPr/>
        </p:nvSpPr>
        <p:spPr>
          <a:xfrm>
            <a:off x="1199632" y="2316056"/>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54" name="テキスト ボックス 53">
            <a:extLst>
              <a:ext uri="{FF2B5EF4-FFF2-40B4-BE49-F238E27FC236}">
                <a16:creationId xmlns:a16="http://schemas.microsoft.com/office/drawing/2014/main" id="{C8F8E90A-D973-5675-CAB3-7EAE78F9AEFB}"/>
              </a:ext>
            </a:extLst>
          </p:cNvPr>
          <p:cNvSpPr txBox="1"/>
          <p:nvPr/>
        </p:nvSpPr>
        <p:spPr>
          <a:xfrm>
            <a:off x="2786169" y="2300839"/>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55" name="テキスト ボックス 54">
            <a:extLst>
              <a:ext uri="{FF2B5EF4-FFF2-40B4-BE49-F238E27FC236}">
                <a16:creationId xmlns:a16="http://schemas.microsoft.com/office/drawing/2014/main" id="{30736775-76A8-D22B-A676-BEECBF7D5351}"/>
              </a:ext>
            </a:extLst>
          </p:cNvPr>
          <p:cNvSpPr txBox="1"/>
          <p:nvPr/>
        </p:nvSpPr>
        <p:spPr>
          <a:xfrm>
            <a:off x="2731041" y="5322103"/>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57" name="テキスト ボックス 56">
            <a:extLst>
              <a:ext uri="{FF2B5EF4-FFF2-40B4-BE49-F238E27FC236}">
                <a16:creationId xmlns:a16="http://schemas.microsoft.com/office/drawing/2014/main" id="{046E7966-861E-E39F-E414-FE04F44D0104}"/>
              </a:ext>
            </a:extLst>
          </p:cNvPr>
          <p:cNvSpPr txBox="1"/>
          <p:nvPr/>
        </p:nvSpPr>
        <p:spPr>
          <a:xfrm>
            <a:off x="2415563" y="6036742"/>
            <a:ext cx="1537850" cy="338554"/>
          </a:xfrm>
          <a:prstGeom prst="rect">
            <a:avLst/>
          </a:prstGeom>
          <a:noFill/>
        </p:spPr>
        <p:txBody>
          <a:bodyPr wrap="square" rtlCol="0">
            <a:spAutoFit/>
          </a:bodyPr>
          <a:lstStyle/>
          <a:p>
            <a:r>
              <a:rPr kumimoji="1" lang="ja-JP" altLang="en-US" sz="800" dirty="0"/>
              <a:t>施設カレンダー対象日を変更</a:t>
            </a:r>
            <a:endParaRPr kumimoji="1" lang="en-US" altLang="ja-JP" sz="800" dirty="0"/>
          </a:p>
          <a:p>
            <a:r>
              <a:rPr lang="ja-JP" altLang="en-US" sz="800" dirty="0"/>
              <a:t>　→</a:t>
            </a:r>
            <a:r>
              <a:rPr kumimoji="1" lang="ja-JP" altLang="en-US" sz="800" dirty="0"/>
              <a:t>「</a:t>
            </a:r>
            <a:r>
              <a:rPr kumimoji="1" lang="en-US" altLang="ja-JP" sz="800" dirty="0"/>
              <a:t>×</a:t>
            </a:r>
            <a:r>
              <a:rPr kumimoji="1" lang="ja-JP" altLang="en-US" sz="800" dirty="0"/>
              <a:t>」「</a:t>
            </a:r>
            <a:r>
              <a:rPr kumimoji="1" lang="en-US" altLang="ja-JP" sz="800" dirty="0"/>
              <a:t>-</a:t>
            </a:r>
            <a:r>
              <a:rPr kumimoji="1" lang="ja-JP" altLang="en-US" sz="800" dirty="0"/>
              <a:t>」へ</a:t>
            </a:r>
            <a:endParaRPr kumimoji="1" lang="en-US" altLang="ja-JP" sz="800" dirty="0"/>
          </a:p>
        </p:txBody>
      </p:sp>
      <p:sp>
        <p:nvSpPr>
          <p:cNvPr id="59" name="テキスト ボックス 58">
            <a:extLst>
              <a:ext uri="{FF2B5EF4-FFF2-40B4-BE49-F238E27FC236}">
                <a16:creationId xmlns:a16="http://schemas.microsoft.com/office/drawing/2014/main" id="{36144AFE-0F93-9FE9-FC58-751DE21D6F92}"/>
              </a:ext>
            </a:extLst>
          </p:cNvPr>
          <p:cNvSpPr txBox="1"/>
          <p:nvPr/>
        </p:nvSpPr>
        <p:spPr>
          <a:xfrm>
            <a:off x="6638411" y="794396"/>
            <a:ext cx="5069415" cy="338554"/>
          </a:xfrm>
          <a:prstGeom prst="rect">
            <a:avLst/>
          </a:prstGeom>
          <a:noFill/>
        </p:spPr>
        <p:txBody>
          <a:bodyPr wrap="square" rtlCol="0">
            <a:spAutoFit/>
          </a:bodyPr>
          <a:lstStyle/>
          <a:p>
            <a:r>
              <a:rPr lang="ja-JP" altLang="en-US" sz="1600" b="1" dirty="0"/>
              <a:t>＜オーダーシステム側からの通常注文の</a:t>
            </a:r>
            <a:r>
              <a:rPr lang="en-US" altLang="ja-JP" sz="1600" b="1" dirty="0"/>
              <a:t>API</a:t>
            </a:r>
            <a:r>
              <a:rPr lang="ja-JP" altLang="en-US" sz="1600" b="1" dirty="0"/>
              <a:t>連携＞</a:t>
            </a:r>
            <a:endParaRPr kumimoji="1" lang="en-US" altLang="ja-JP" sz="1600" b="1" dirty="0"/>
          </a:p>
        </p:txBody>
      </p:sp>
      <p:sp>
        <p:nvSpPr>
          <p:cNvPr id="60" name="矢印: 右 59">
            <a:extLst>
              <a:ext uri="{FF2B5EF4-FFF2-40B4-BE49-F238E27FC236}">
                <a16:creationId xmlns:a16="http://schemas.microsoft.com/office/drawing/2014/main" id="{1FA229D9-6E9B-30E5-6CA1-7CE961A9B58F}"/>
              </a:ext>
            </a:extLst>
          </p:cNvPr>
          <p:cNvSpPr/>
          <p:nvPr/>
        </p:nvSpPr>
        <p:spPr>
          <a:xfrm>
            <a:off x="6786768" y="3058065"/>
            <a:ext cx="4280029" cy="640418"/>
          </a:xfrm>
          <a:prstGeom prst="rightArrow">
            <a:avLst>
              <a:gd name="adj1" fmla="val 50000"/>
              <a:gd name="adj2" fmla="val 61106"/>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1" name="矢印: 右 60">
            <a:extLst>
              <a:ext uri="{FF2B5EF4-FFF2-40B4-BE49-F238E27FC236}">
                <a16:creationId xmlns:a16="http://schemas.microsoft.com/office/drawing/2014/main" id="{721D7151-E94B-E3CB-A315-3C568C12532F}"/>
              </a:ext>
            </a:extLst>
          </p:cNvPr>
          <p:cNvSpPr/>
          <p:nvPr/>
        </p:nvSpPr>
        <p:spPr>
          <a:xfrm>
            <a:off x="6806976" y="1915134"/>
            <a:ext cx="4326823" cy="640418"/>
          </a:xfrm>
          <a:prstGeom prst="rightArrow">
            <a:avLst>
              <a:gd name="adj1" fmla="val 50000"/>
              <a:gd name="adj2" fmla="val 6110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2" name="テキスト ボックス 61">
            <a:extLst>
              <a:ext uri="{FF2B5EF4-FFF2-40B4-BE49-F238E27FC236}">
                <a16:creationId xmlns:a16="http://schemas.microsoft.com/office/drawing/2014/main" id="{C06282B0-87AB-D963-E51F-81539BB4471A}"/>
              </a:ext>
            </a:extLst>
          </p:cNvPr>
          <p:cNvSpPr txBox="1"/>
          <p:nvPr/>
        </p:nvSpPr>
        <p:spPr>
          <a:xfrm>
            <a:off x="6786768" y="2069121"/>
            <a:ext cx="597029" cy="246221"/>
          </a:xfrm>
          <a:prstGeom prst="rect">
            <a:avLst/>
          </a:prstGeom>
          <a:noFill/>
        </p:spPr>
        <p:txBody>
          <a:bodyPr wrap="square" rtlCol="0">
            <a:spAutoFit/>
          </a:bodyPr>
          <a:lstStyle/>
          <a:p>
            <a:r>
              <a:rPr kumimoji="1" lang="ja-JP" altLang="en-US" sz="1000" b="1" dirty="0"/>
              <a:t>申込</a:t>
            </a:r>
            <a:endParaRPr kumimoji="1" lang="en-US" altLang="ja-JP" sz="1000" b="1" dirty="0"/>
          </a:p>
        </p:txBody>
      </p:sp>
      <p:sp>
        <p:nvSpPr>
          <p:cNvPr id="63" name="テキスト ボックス 62">
            <a:extLst>
              <a:ext uri="{FF2B5EF4-FFF2-40B4-BE49-F238E27FC236}">
                <a16:creationId xmlns:a16="http://schemas.microsoft.com/office/drawing/2014/main" id="{800066DB-8F9D-F4A4-9BF8-79FB593DE4A4}"/>
              </a:ext>
            </a:extLst>
          </p:cNvPr>
          <p:cNvSpPr txBox="1"/>
          <p:nvPr/>
        </p:nvSpPr>
        <p:spPr>
          <a:xfrm>
            <a:off x="9519554" y="1472702"/>
            <a:ext cx="2399807" cy="584775"/>
          </a:xfrm>
          <a:prstGeom prst="rect">
            <a:avLst/>
          </a:prstGeom>
          <a:noFill/>
        </p:spPr>
        <p:txBody>
          <a:bodyPr wrap="square" rtlCol="0">
            <a:spAutoFit/>
          </a:bodyPr>
          <a:lstStyle/>
          <a:p>
            <a:r>
              <a:rPr lang="ja-JP" altLang="en-US" sz="800" dirty="0"/>
              <a:t>案件レコード更新</a:t>
            </a:r>
            <a:endParaRPr lang="en-US" altLang="ja-JP" sz="800" dirty="0"/>
          </a:p>
          <a:p>
            <a:r>
              <a:rPr lang="ja-JP" altLang="en-US" sz="800" dirty="0"/>
              <a:t>・対象メッセージ記載</a:t>
            </a:r>
            <a:endParaRPr lang="en-US" altLang="ja-JP" sz="800" dirty="0"/>
          </a:p>
          <a:p>
            <a:r>
              <a:rPr lang="ja-JP" altLang="en-US" sz="800" dirty="0"/>
              <a:t>・備忘録へ記載</a:t>
            </a:r>
            <a:endParaRPr lang="en-US" altLang="ja-JP" sz="800" dirty="0"/>
          </a:p>
          <a:p>
            <a:r>
              <a:rPr lang="ja-JP" altLang="en-US" sz="800" dirty="0"/>
              <a:t>　→</a:t>
            </a:r>
            <a:r>
              <a:rPr lang="ja-JP" altLang="en-US" sz="600" dirty="0"/>
              <a:t>例）</a:t>
            </a:r>
            <a:r>
              <a:rPr lang="en-US" altLang="ja-JP" sz="600" dirty="0"/>
              <a:t>2025/04/03 16:35 </a:t>
            </a:r>
            <a:r>
              <a:rPr lang="ja-JP" altLang="en-US" sz="600" dirty="0"/>
              <a:t>オーナーよりステータス変更あり</a:t>
            </a:r>
            <a:endParaRPr lang="en-US" altLang="ja-JP" sz="600" dirty="0"/>
          </a:p>
        </p:txBody>
      </p:sp>
      <p:sp>
        <p:nvSpPr>
          <p:cNvPr id="64" name="テキスト ボックス 63">
            <a:extLst>
              <a:ext uri="{FF2B5EF4-FFF2-40B4-BE49-F238E27FC236}">
                <a16:creationId xmlns:a16="http://schemas.microsoft.com/office/drawing/2014/main" id="{975AD207-226B-80B5-8141-088100615FD1}"/>
              </a:ext>
            </a:extLst>
          </p:cNvPr>
          <p:cNvSpPr txBox="1"/>
          <p:nvPr/>
        </p:nvSpPr>
        <p:spPr>
          <a:xfrm>
            <a:off x="9322875" y="3302721"/>
            <a:ext cx="821233" cy="246221"/>
          </a:xfrm>
          <a:prstGeom prst="rect">
            <a:avLst/>
          </a:prstGeom>
          <a:noFill/>
        </p:spPr>
        <p:txBody>
          <a:bodyPr wrap="square" rtlCol="0">
            <a:spAutoFit/>
          </a:bodyPr>
          <a:lstStyle/>
          <a:p>
            <a:r>
              <a:rPr kumimoji="1" lang="ja-JP" altLang="en-US" sz="1000" b="1" dirty="0"/>
              <a:t>実施確定</a:t>
            </a:r>
            <a:endParaRPr kumimoji="1" lang="en-US" altLang="ja-JP" sz="1000" b="1" dirty="0"/>
          </a:p>
        </p:txBody>
      </p:sp>
      <p:sp>
        <p:nvSpPr>
          <p:cNvPr id="65" name="テキスト ボックス 64">
            <a:extLst>
              <a:ext uri="{FF2B5EF4-FFF2-40B4-BE49-F238E27FC236}">
                <a16:creationId xmlns:a16="http://schemas.microsoft.com/office/drawing/2014/main" id="{93CD1247-AB18-6560-3CAB-7DE4A09A9766}"/>
              </a:ext>
            </a:extLst>
          </p:cNvPr>
          <p:cNvSpPr txBox="1"/>
          <p:nvPr/>
        </p:nvSpPr>
        <p:spPr>
          <a:xfrm>
            <a:off x="8230504" y="2504997"/>
            <a:ext cx="1150371" cy="338554"/>
          </a:xfrm>
          <a:prstGeom prst="rect">
            <a:avLst/>
          </a:prstGeom>
          <a:noFill/>
        </p:spPr>
        <p:txBody>
          <a:bodyPr wrap="square" rtlCol="0">
            <a:spAutoFit/>
          </a:bodyPr>
          <a:lstStyle/>
          <a:p>
            <a:r>
              <a:rPr kumimoji="1" lang="ja-JP" altLang="en-US" sz="1000" dirty="0"/>
              <a:t>メール送信</a:t>
            </a:r>
            <a:endParaRPr kumimoji="1" lang="en-US" altLang="ja-JP" sz="1000" dirty="0"/>
          </a:p>
          <a:p>
            <a:r>
              <a:rPr lang="ja-JP" altLang="en-US" sz="600" dirty="0"/>
              <a:t>（</a:t>
            </a:r>
            <a:r>
              <a:rPr kumimoji="1" lang="en-US" altLang="ja-JP" sz="600" dirty="0"/>
              <a:t>CLM</a:t>
            </a:r>
            <a:r>
              <a:rPr kumimoji="1" lang="ja-JP" altLang="en-US" sz="600" dirty="0"/>
              <a:t>営業・</a:t>
            </a:r>
            <a:r>
              <a:rPr kumimoji="1" lang="en-US" altLang="ja-JP" sz="600" dirty="0" err="1"/>
              <a:t>rakuichi</a:t>
            </a:r>
            <a:r>
              <a:rPr kumimoji="1" lang="ja-JP" altLang="en-US" sz="600" dirty="0"/>
              <a:t>）</a:t>
            </a:r>
            <a:endParaRPr kumimoji="1" lang="en-US" altLang="ja-JP" sz="600" dirty="0"/>
          </a:p>
        </p:txBody>
      </p:sp>
      <p:cxnSp>
        <p:nvCxnSpPr>
          <p:cNvPr id="66" name="直線矢印コネクタ 65">
            <a:extLst>
              <a:ext uri="{FF2B5EF4-FFF2-40B4-BE49-F238E27FC236}">
                <a16:creationId xmlns:a16="http://schemas.microsoft.com/office/drawing/2014/main" id="{62B6991F-12A6-8698-A4D9-574C69A1AB0B}"/>
              </a:ext>
            </a:extLst>
          </p:cNvPr>
          <p:cNvCxnSpPr>
            <a:cxnSpLocks/>
          </p:cNvCxnSpPr>
          <p:nvPr/>
        </p:nvCxnSpPr>
        <p:spPr>
          <a:xfrm>
            <a:off x="7275304" y="2249251"/>
            <a:ext cx="901979" cy="3315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直線矢印コネクタ 66">
            <a:extLst>
              <a:ext uri="{FF2B5EF4-FFF2-40B4-BE49-F238E27FC236}">
                <a16:creationId xmlns:a16="http://schemas.microsoft.com/office/drawing/2014/main" id="{7A91F84A-827B-FA05-55C2-EFEFBFD8246A}"/>
              </a:ext>
            </a:extLst>
          </p:cNvPr>
          <p:cNvCxnSpPr>
            <a:cxnSpLocks/>
          </p:cNvCxnSpPr>
          <p:nvPr/>
        </p:nvCxnSpPr>
        <p:spPr>
          <a:xfrm>
            <a:off x="9925500" y="2283775"/>
            <a:ext cx="225515" cy="2790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8" name="テキスト ボックス 67">
            <a:extLst>
              <a:ext uri="{FF2B5EF4-FFF2-40B4-BE49-F238E27FC236}">
                <a16:creationId xmlns:a16="http://schemas.microsoft.com/office/drawing/2014/main" id="{162DBEED-A96D-4D2A-0378-5E665C8E8748}"/>
              </a:ext>
            </a:extLst>
          </p:cNvPr>
          <p:cNvSpPr txBox="1"/>
          <p:nvPr/>
        </p:nvSpPr>
        <p:spPr>
          <a:xfrm>
            <a:off x="9954142" y="2519697"/>
            <a:ext cx="1028273" cy="338554"/>
          </a:xfrm>
          <a:prstGeom prst="rect">
            <a:avLst/>
          </a:prstGeom>
          <a:noFill/>
        </p:spPr>
        <p:txBody>
          <a:bodyPr wrap="square" rtlCol="0">
            <a:spAutoFit/>
          </a:bodyPr>
          <a:lstStyle/>
          <a:p>
            <a:r>
              <a:rPr kumimoji="1" lang="ja-JP" altLang="en-US" sz="1000" dirty="0"/>
              <a:t>メール送信</a:t>
            </a:r>
            <a:endParaRPr kumimoji="1" lang="en-US" altLang="ja-JP" sz="1000" dirty="0"/>
          </a:p>
          <a:p>
            <a:r>
              <a:rPr lang="ja-JP" altLang="en-US" sz="600" dirty="0"/>
              <a:t>（</a:t>
            </a:r>
            <a:r>
              <a:rPr kumimoji="1" lang="en-US" altLang="ja-JP" sz="600" dirty="0"/>
              <a:t>CLM</a:t>
            </a:r>
            <a:r>
              <a:rPr kumimoji="1" lang="ja-JP" altLang="en-US" sz="600" dirty="0"/>
              <a:t>営業・</a:t>
            </a:r>
            <a:r>
              <a:rPr kumimoji="1" lang="en-US" altLang="ja-JP" sz="600" dirty="0" err="1"/>
              <a:t>rakuichi</a:t>
            </a:r>
            <a:r>
              <a:rPr kumimoji="1" lang="ja-JP" altLang="en-US" sz="600" dirty="0"/>
              <a:t>）</a:t>
            </a:r>
            <a:endParaRPr kumimoji="1" lang="en-US" altLang="ja-JP" sz="600" dirty="0"/>
          </a:p>
        </p:txBody>
      </p:sp>
      <p:cxnSp>
        <p:nvCxnSpPr>
          <p:cNvPr id="69" name="直線矢印コネクタ 68">
            <a:extLst>
              <a:ext uri="{FF2B5EF4-FFF2-40B4-BE49-F238E27FC236}">
                <a16:creationId xmlns:a16="http://schemas.microsoft.com/office/drawing/2014/main" id="{2A9B7621-2AC2-4258-DEE5-57F2F1CF8EF3}"/>
              </a:ext>
            </a:extLst>
          </p:cNvPr>
          <p:cNvCxnSpPr>
            <a:cxnSpLocks/>
            <a:endCxn id="77" idx="1"/>
          </p:cNvCxnSpPr>
          <p:nvPr/>
        </p:nvCxnSpPr>
        <p:spPr>
          <a:xfrm>
            <a:off x="10319956" y="3808068"/>
            <a:ext cx="399501" cy="120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矢印: 右 69">
            <a:extLst>
              <a:ext uri="{FF2B5EF4-FFF2-40B4-BE49-F238E27FC236}">
                <a16:creationId xmlns:a16="http://schemas.microsoft.com/office/drawing/2014/main" id="{C6948BFC-C492-2EDD-9A40-EFDD696B0D46}"/>
              </a:ext>
            </a:extLst>
          </p:cNvPr>
          <p:cNvSpPr/>
          <p:nvPr/>
        </p:nvSpPr>
        <p:spPr>
          <a:xfrm rot="16200000">
            <a:off x="6482167" y="2731406"/>
            <a:ext cx="1074266" cy="148587"/>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1" name="矢印: 右 70">
            <a:extLst>
              <a:ext uri="{FF2B5EF4-FFF2-40B4-BE49-F238E27FC236}">
                <a16:creationId xmlns:a16="http://schemas.microsoft.com/office/drawing/2014/main" id="{858344A0-BD55-372A-0671-64A4EDCF3FF8}"/>
              </a:ext>
            </a:extLst>
          </p:cNvPr>
          <p:cNvSpPr/>
          <p:nvPr/>
        </p:nvSpPr>
        <p:spPr>
          <a:xfrm rot="16200000">
            <a:off x="9205509" y="2706872"/>
            <a:ext cx="1074268" cy="148588"/>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2" name="テキスト ボックス 71">
            <a:extLst>
              <a:ext uri="{FF2B5EF4-FFF2-40B4-BE49-F238E27FC236}">
                <a16:creationId xmlns:a16="http://schemas.microsoft.com/office/drawing/2014/main" id="{804FBC7D-5514-384E-DF65-A43FBD5A5A60}"/>
              </a:ext>
            </a:extLst>
          </p:cNvPr>
          <p:cNvSpPr txBox="1"/>
          <p:nvPr/>
        </p:nvSpPr>
        <p:spPr>
          <a:xfrm>
            <a:off x="6767554" y="3302721"/>
            <a:ext cx="821233" cy="246221"/>
          </a:xfrm>
          <a:prstGeom prst="rect">
            <a:avLst/>
          </a:prstGeom>
          <a:noFill/>
        </p:spPr>
        <p:txBody>
          <a:bodyPr wrap="square" rtlCol="0">
            <a:spAutoFit/>
          </a:bodyPr>
          <a:lstStyle/>
          <a:p>
            <a:r>
              <a:rPr lang="ja-JP" altLang="en-US" sz="1000" b="1" dirty="0"/>
              <a:t>予約受付</a:t>
            </a:r>
            <a:endParaRPr kumimoji="1" lang="en-US" altLang="ja-JP" sz="1000" b="1" dirty="0"/>
          </a:p>
        </p:txBody>
      </p:sp>
      <p:sp>
        <p:nvSpPr>
          <p:cNvPr id="73" name="テキスト ボックス 72">
            <a:extLst>
              <a:ext uri="{FF2B5EF4-FFF2-40B4-BE49-F238E27FC236}">
                <a16:creationId xmlns:a16="http://schemas.microsoft.com/office/drawing/2014/main" id="{39162684-7CE0-5EF1-93E0-5990FE63CEF1}"/>
              </a:ext>
            </a:extLst>
          </p:cNvPr>
          <p:cNvSpPr txBox="1"/>
          <p:nvPr/>
        </p:nvSpPr>
        <p:spPr>
          <a:xfrm>
            <a:off x="9283177" y="2056395"/>
            <a:ext cx="821233" cy="246221"/>
          </a:xfrm>
          <a:prstGeom prst="rect">
            <a:avLst/>
          </a:prstGeom>
          <a:noFill/>
        </p:spPr>
        <p:txBody>
          <a:bodyPr wrap="square" rtlCol="0">
            <a:spAutoFit/>
          </a:bodyPr>
          <a:lstStyle/>
          <a:p>
            <a:r>
              <a:rPr kumimoji="1" lang="ja-JP" altLang="en-US" sz="1000" b="1" dirty="0"/>
              <a:t>実施確定</a:t>
            </a:r>
            <a:endParaRPr kumimoji="1" lang="en-US" altLang="ja-JP" sz="1000" b="1" dirty="0"/>
          </a:p>
        </p:txBody>
      </p:sp>
      <p:sp>
        <p:nvSpPr>
          <p:cNvPr id="74" name="テキスト ボックス 73">
            <a:extLst>
              <a:ext uri="{FF2B5EF4-FFF2-40B4-BE49-F238E27FC236}">
                <a16:creationId xmlns:a16="http://schemas.microsoft.com/office/drawing/2014/main" id="{98A87F32-1742-196D-8D35-A16E676BE5A6}"/>
              </a:ext>
            </a:extLst>
          </p:cNvPr>
          <p:cNvSpPr txBox="1"/>
          <p:nvPr/>
        </p:nvSpPr>
        <p:spPr>
          <a:xfrm>
            <a:off x="6612885" y="3601286"/>
            <a:ext cx="1564398" cy="461665"/>
          </a:xfrm>
          <a:prstGeom prst="rect">
            <a:avLst/>
          </a:prstGeom>
          <a:noFill/>
        </p:spPr>
        <p:txBody>
          <a:bodyPr wrap="square" rtlCol="0">
            <a:spAutoFit/>
          </a:bodyPr>
          <a:lstStyle/>
          <a:p>
            <a:r>
              <a:rPr lang="ja-JP" altLang="en-US" sz="800" dirty="0"/>
              <a:t>利用予約へレコード登録</a:t>
            </a:r>
            <a:endParaRPr lang="en-US" altLang="ja-JP" sz="800" dirty="0"/>
          </a:p>
          <a:p>
            <a:r>
              <a:rPr lang="ja-JP" altLang="en-US" sz="800" dirty="0"/>
              <a:t>・</a:t>
            </a:r>
            <a:r>
              <a:rPr kumimoji="1" lang="ja-JP" altLang="en-US" sz="800" dirty="0"/>
              <a:t>施設カレンダー</a:t>
            </a:r>
            <a:r>
              <a:rPr lang="ja-JP" altLang="en-US" sz="800" dirty="0"/>
              <a:t>の</a:t>
            </a:r>
            <a:r>
              <a:rPr kumimoji="1" lang="ja-JP" altLang="en-US" sz="800" dirty="0"/>
              <a:t>対象日を「△」へ変更</a:t>
            </a:r>
            <a:endParaRPr kumimoji="1" lang="en-US" altLang="ja-JP" sz="800" dirty="0"/>
          </a:p>
        </p:txBody>
      </p:sp>
      <p:sp>
        <p:nvSpPr>
          <p:cNvPr id="75" name="テキスト ボックス 74">
            <a:extLst>
              <a:ext uri="{FF2B5EF4-FFF2-40B4-BE49-F238E27FC236}">
                <a16:creationId xmlns:a16="http://schemas.microsoft.com/office/drawing/2014/main" id="{30AD66D1-41EF-D2A5-FF7D-3262579D38BB}"/>
              </a:ext>
            </a:extLst>
          </p:cNvPr>
          <p:cNvSpPr txBox="1"/>
          <p:nvPr/>
        </p:nvSpPr>
        <p:spPr>
          <a:xfrm>
            <a:off x="6096000" y="2619089"/>
            <a:ext cx="809645" cy="400110"/>
          </a:xfrm>
          <a:prstGeom prst="rect">
            <a:avLst/>
          </a:prstGeom>
          <a:noFill/>
        </p:spPr>
        <p:txBody>
          <a:bodyPr wrap="square" rtlCol="0">
            <a:spAutoFit/>
          </a:bodyPr>
          <a:lstStyle/>
          <a:p>
            <a:r>
              <a:rPr kumimoji="1" lang="ja-JP" altLang="en-US" sz="1000" b="1" dirty="0">
                <a:solidFill>
                  <a:srgbClr val="FF0000"/>
                </a:solidFill>
              </a:rPr>
              <a:t>実施確定の場合</a:t>
            </a:r>
            <a:endParaRPr kumimoji="1" lang="en-US" altLang="ja-JP" sz="1000" b="1" dirty="0">
              <a:solidFill>
                <a:srgbClr val="FF0000"/>
              </a:solidFill>
            </a:endParaRPr>
          </a:p>
        </p:txBody>
      </p:sp>
      <p:sp>
        <p:nvSpPr>
          <p:cNvPr id="76" name="テキスト ボックス 75">
            <a:extLst>
              <a:ext uri="{FF2B5EF4-FFF2-40B4-BE49-F238E27FC236}">
                <a16:creationId xmlns:a16="http://schemas.microsoft.com/office/drawing/2014/main" id="{F1BD3F74-7C5B-EA83-AA19-09981741BEA7}"/>
              </a:ext>
            </a:extLst>
          </p:cNvPr>
          <p:cNvSpPr txBox="1"/>
          <p:nvPr/>
        </p:nvSpPr>
        <p:spPr>
          <a:xfrm>
            <a:off x="9322875" y="3601286"/>
            <a:ext cx="1324599" cy="338554"/>
          </a:xfrm>
          <a:prstGeom prst="rect">
            <a:avLst/>
          </a:prstGeom>
          <a:noFill/>
        </p:spPr>
        <p:txBody>
          <a:bodyPr wrap="square" rtlCol="0">
            <a:spAutoFit/>
          </a:bodyPr>
          <a:lstStyle/>
          <a:p>
            <a:r>
              <a:rPr kumimoji="1" lang="ja-JP" altLang="en-US" sz="800" dirty="0"/>
              <a:t>施設カレンダー</a:t>
            </a:r>
            <a:r>
              <a:rPr lang="ja-JP" altLang="en-US" sz="800" dirty="0"/>
              <a:t>対象日を変更</a:t>
            </a:r>
            <a:r>
              <a:rPr kumimoji="1" lang="ja-JP" altLang="en-US" sz="800" dirty="0"/>
              <a:t>　→「〇」へ</a:t>
            </a:r>
            <a:endParaRPr kumimoji="1" lang="en-US" altLang="ja-JP" sz="800" dirty="0"/>
          </a:p>
        </p:txBody>
      </p:sp>
      <p:sp>
        <p:nvSpPr>
          <p:cNvPr id="77" name="テキスト ボックス 76">
            <a:extLst>
              <a:ext uri="{FF2B5EF4-FFF2-40B4-BE49-F238E27FC236}">
                <a16:creationId xmlns:a16="http://schemas.microsoft.com/office/drawing/2014/main" id="{4F0FEE1F-0D7A-08CF-9ADB-0B6408CB1C18}"/>
              </a:ext>
            </a:extLst>
          </p:cNvPr>
          <p:cNvSpPr txBox="1"/>
          <p:nvPr/>
        </p:nvSpPr>
        <p:spPr>
          <a:xfrm>
            <a:off x="10719457" y="3759557"/>
            <a:ext cx="998952" cy="338554"/>
          </a:xfrm>
          <a:prstGeom prst="rect">
            <a:avLst/>
          </a:prstGeom>
          <a:noFill/>
        </p:spPr>
        <p:txBody>
          <a:bodyPr wrap="square" rtlCol="0">
            <a:spAutoFit/>
          </a:bodyPr>
          <a:lstStyle/>
          <a:p>
            <a:r>
              <a:rPr kumimoji="1" lang="ja-JP" altLang="en-US" sz="1000" dirty="0"/>
              <a:t>メール送信</a:t>
            </a:r>
            <a:endParaRPr kumimoji="1" lang="en-US" altLang="ja-JP" sz="1000" dirty="0"/>
          </a:p>
          <a:p>
            <a:r>
              <a:rPr lang="ja-JP" altLang="en-US" sz="600" dirty="0"/>
              <a:t>（お客様</a:t>
            </a:r>
            <a:r>
              <a:rPr kumimoji="1" lang="ja-JP" altLang="en-US" sz="600" dirty="0"/>
              <a:t>）</a:t>
            </a:r>
            <a:endParaRPr kumimoji="1" lang="en-US" altLang="ja-JP" sz="600" dirty="0"/>
          </a:p>
        </p:txBody>
      </p:sp>
      <p:sp>
        <p:nvSpPr>
          <p:cNvPr id="78" name="テキスト ボックス 77">
            <a:extLst>
              <a:ext uri="{FF2B5EF4-FFF2-40B4-BE49-F238E27FC236}">
                <a16:creationId xmlns:a16="http://schemas.microsoft.com/office/drawing/2014/main" id="{90DC08CB-D027-C336-3590-F92B378CD48D}"/>
              </a:ext>
            </a:extLst>
          </p:cNvPr>
          <p:cNvSpPr txBox="1"/>
          <p:nvPr/>
        </p:nvSpPr>
        <p:spPr>
          <a:xfrm>
            <a:off x="6332739" y="2082495"/>
            <a:ext cx="483188" cy="246221"/>
          </a:xfrm>
          <a:prstGeom prst="rect">
            <a:avLst/>
          </a:prstGeom>
          <a:noFill/>
        </p:spPr>
        <p:txBody>
          <a:bodyPr wrap="square" rtlCol="0">
            <a:spAutoFit/>
          </a:bodyPr>
          <a:lstStyle/>
          <a:p>
            <a:r>
              <a:rPr lang="ja-JP" altLang="en-US" sz="1000" b="1" dirty="0">
                <a:solidFill>
                  <a:schemeClr val="tx1">
                    <a:lumMod val="50000"/>
                    <a:lumOff val="50000"/>
                  </a:schemeClr>
                </a:solidFill>
              </a:rPr>
              <a:t>楽市</a:t>
            </a:r>
            <a:endParaRPr kumimoji="1" lang="en-US" altLang="ja-JP" sz="1000" b="1" dirty="0">
              <a:solidFill>
                <a:schemeClr val="tx1">
                  <a:lumMod val="50000"/>
                  <a:lumOff val="50000"/>
                </a:schemeClr>
              </a:solidFill>
            </a:endParaRPr>
          </a:p>
        </p:txBody>
      </p:sp>
      <p:sp>
        <p:nvSpPr>
          <p:cNvPr id="79" name="テキスト ボックス 78">
            <a:extLst>
              <a:ext uri="{FF2B5EF4-FFF2-40B4-BE49-F238E27FC236}">
                <a16:creationId xmlns:a16="http://schemas.microsoft.com/office/drawing/2014/main" id="{4746BC92-D74F-5BAF-79AF-2ACD648DF26A}"/>
              </a:ext>
            </a:extLst>
          </p:cNvPr>
          <p:cNvSpPr txBox="1"/>
          <p:nvPr/>
        </p:nvSpPr>
        <p:spPr>
          <a:xfrm>
            <a:off x="6145184" y="3285611"/>
            <a:ext cx="794241" cy="246221"/>
          </a:xfrm>
          <a:prstGeom prst="rect">
            <a:avLst/>
          </a:prstGeom>
          <a:noFill/>
        </p:spPr>
        <p:txBody>
          <a:bodyPr wrap="square" rtlCol="0">
            <a:spAutoFit/>
          </a:bodyPr>
          <a:lstStyle/>
          <a:p>
            <a:r>
              <a:rPr lang="ja-JP" altLang="en-US" sz="1000" b="1" dirty="0">
                <a:solidFill>
                  <a:schemeClr val="tx1">
                    <a:lumMod val="50000"/>
                    <a:lumOff val="50000"/>
                  </a:schemeClr>
                </a:solidFill>
              </a:rPr>
              <a:t>オーナー</a:t>
            </a:r>
            <a:endParaRPr kumimoji="1" lang="en-US" altLang="ja-JP" sz="1000" b="1" dirty="0">
              <a:solidFill>
                <a:schemeClr val="tx1">
                  <a:lumMod val="50000"/>
                  <a:lumOff val="50000"/>
                </a:schemeClr>
              </a:solidFill>
            </a:endParaRPr>
          </a:p>
        </p:txBody>
      </p:sp>
      <p:sp>
        <p:nvSpPr>
          <p:cNvPr id="80" name="テキスト ボックス 79">
            <a:extLst>
              <a:ext uri="{FF2B5EF4-FFF2-40B4-BE49-F238E27FC236}">
                <a16:creationId xmlns:a16="http://schemas.microsoft.com/office/drawing/2014/main" id="{0C666FA2-3A1D-8310-6DA0-0632F00011B4}"/>
              </a:ext>
            </a:extLst>
          </p:cNvPr>
          <p:cNvSpPr txBox="1"/>
          <p:nvPr/>
        </p:nvSpPr>
        <p:spPr>
          <a:xfrm>
            <a:off x="6905645" y="1132950"/>
            <a:ext cx="2537515" cy="890372"/>
          </a:xfrm>
          <a:prstGeom prst="rect">
            <a:avLst/>
          </a:prstGeom>
          <a:noFill/>
        </p:spPr>
        <p:txBody>
          <a:bodyPr wrap="square" rtlCol="0">
            <a:spAutoFit/>
          </a:bodyPr>
          <a:lstStyle/>
          <a:p>
            <a:r>
              <a:rPr lang="ja-JP" altLang="en-US" sz="800" dirty="0"/>
              <a:t>案件レコード作成</a:t>
            </a:r>
            <a:endParaRPr lang="en-US" altLang="ja-JP" sz="800" dirty="0"/>
          </a:p>
          <a:p>
            <a:r>
              <a:rPr lang="ja-JP" altLang="en-US" sz="800" dirty="0"/>
              <a:t>・次回対応日登録→営業日換算＋１日　にて登録</a:t>
            </a:r>
            <a:endParaRPr lang="en-US" altLang="ja-JP" sz="800" dirty="0"/>
          </a:p>
          <a:p>
            <a:r>
              <a:rPr lang="ja-JP" altLang="en-US" sz="800" dirty="0"/>
              <a:t>・ユーザーメッセージ「処理済み」へ変更</a:t>
            </a:r>
            <a:endParaRPr lang="en-US" altLang="ja-JP" sz="800" dirty="0"/>
          </a:p>
          <a:p>
            <a:r>
              <a:rPr lang="ja-JP" altLang="en-US" sz="800" dirty="0"/>
              <a:t>・施設カレンダー「</a:t>
            </a:r>
            <a:r>
              <a:rPr lang="en-US" altLang="ja-JP" sz="800" dirty="0"/>
              <a:t>×</a:t>
            </a:r>
            <a:r>
              <a:rPr lang="ja-JP" altLang="en-US" sz="800" dirty="0"/>
              <a:t>」</a:t>
            </a:r>
            <a:endParaRPr lang="en-US" altLang="ja-JP" sz="800" dirty="0"/>
          </a:p>
          <a:p>
            <a:pPr algn="l" rtl="0" fontAlgn="base">
              <a:lnSpc>
                <a:spcPts val="1350"/>
              </a:lnSpc>
              <a:buNone/>
            </a:pPr>
            <a:r>
              <a:rPr lang="ja-JP" altLang="en-US" sz="200" dirty="0"/>
              <a:t>・</a:t>
            </a:r>
            <a:r>
              <a:rPr lang="ja-JP" altLang="ja-JP" sz="800" b="0" i="0" u="none" strike="noStrike" dirty="0">
                <a:solidFill>
                  <a:srgbClr val="000000"/>
                </a:solidFill>
                <a:effectLst/>
                <a:latin typeface="Meiryo UI" panose="020B0604030504040204" pitchFamily="50" charset="-128"/>
                <a:ea typeface="游ゴシック" panose="020B0400000000000000" pitchFamily="50" charset="-128"/>
              </a:rPr>
              <a:t>・備忘録へ記載</a:t>
            </a:r>
            <a:r>
              <a:rPr lang="en-US" altLang="ja-JP" sz="800" b="0" i="0" dirty="0">
                <a:solidFill>
                  <a:srgbClr val="000000"/>
                </a:solidFill>
                <a:effectLst/>
                <a:latin typeface="游ゴシック" panose="020B0400000000000000" pitchFamily="50" charset="-128"/>
                <a:ea typeface="Meiryo UI" panose="020B0604030504040204" pitchFamily="50" charset="-128"/>
              </a:rPr>
              <a:t>​</a:t>
            </a:r>
            <a:endParaRPr lang="en-US" altLang="ja-JP" sz="200" b="0" i="0" dirty="0">
              <a:solidFill>
                <a:srgbClr val="000000"/>
              </a:solidFill>
              <a:effectLst/>
              <a:latin typeface="Meiryo UI" panose="020B0604030504040204" pitchFamily="50" charset="-128"/>
              <a:ea typeface="Meiryo UI" panose="020B0604030504040204" pitchFamily="50" charset="-128"/>
            </a:endParaRPr>
          </a:p>
          <a:p>
            <a:pPr algn="l" rtl="0" fontAlgn="base">
              <a:lnSpc>
                <a:spcPts val="1050"/>
              </a:lnSpc>
            </a:pPr>
            <a:r>
              <a:rPr lang="ja-JP" altLang="ja-JP" sz="600" b="0" i="0" u="none" strike="noStrike" dirty="0">
                <a:solidFill>
                  <a:srgbClr val="000000"/>
                </a:solidFill>
                <a:effectLst/>
                <a:latin typeface="Meiryo UI" panose="020B0604030504040204" pitchFamily="50" charset="-128"/>
                <a:ea typeface="游ゴシック" panose="020B0400000000000000" pitchFamily="50" charset="-128"/>
              </a:rPr>
              <a:t>　→例）</a:t>
            </a:r>
            <a:r>
              <a:rPr lang="en-US" altLang="ja-JP" sz="600" b="0" i="0" u="none" strike="noStrike" dirty="0">
                <a:solidFill>
                  <a:srgbClr val="000000"/>
                </a:solidFill>
                <a:effectLst/>
                <a:latin typeface="游ゴシック" panose="020B0400000000000000" pitchFamily="50" charset="-128"/>
              </a:rPr>
              <a:t>2025/04/03 12:00 </a:t>
            </a:r>
            <a:r>
              <a:rPr lang="ja-JP" altLang="ja-JP" sz="600" b="0" i="0" u="none" strike="noStrike" dirty="0">
                <a:solidFill>
                  <a:srgbClr val="000000"/>
                </a:solidFill>
                <a:effectLst/>
                <a:ea typeface="游ゴシック" panose="020B0400000000000000" pitchFamily="50" charset="-128"/>
              </a:rPr>
              <a:t>オーナーシステムへ連携済み</a:t>
            </a:r>
            <a:endParaRPr lang="en-US" altLang="ja-JP" sz="800" dirty="0"/>
          </a:p>
        </p:txBody>
      </p:sp>
      <p:sp>
        <p:nvSpPr>
          <p:cNvPr id="81" name="テキスト ボックス 80">
            <a:extLst>
              <a:ext uri="{FF2B5EF4-FFF2-40B4-BE49-F238E27FC236}">
                <a16:creationId xmlns:a16="http://schemas.microsoft.com/office/drawing/2014/main" id="{D70C4319-A795-EE69-355F-E659B9AB0CD4}"/>
              </a:ext>
            </a:extLst>
          </p:cNvPr>
          <p:cNvSpPr txBox="1"/>
          <p:nvPr/>
        </p:nvSpPr>
        <p:spPr>
          <a:xfrm>
            <a:off x="7050683" y="2646532"/>
            <a:ext cx="551116" cy="184666"/>
          </a:xfrm>
          <a:prstGeom prst="rect">
            <a:avLst/>
          </a:prstGeom>
          <a:noFill/>
        </p:spPr>
        <p:txBody>
          <a:bodyPr wrap="square" rtlCol="0">
            <a:spAutoFit/>
          </a:bodyPr>
          <a:lstStyle/>
          <a:p>
            <a:r>
              <a:rPr kumimoji="1" lang="en-US" altLang="ja-JP" sz="600" dirty="0">
                <a:solidFill>
                  <a:srgbClr val="FF0000"/>
                </a:solidFill>
              </a:rPr>
              <a:t>API</a:t>
            </a:r>
            <a:r>
              <a:rPr kumimoji="1" lang="ja-JP" altLang="en-US" sz="600" dirty="0">
                <a:solidFill>
                  <a:srgbClr val="FF0000"/>
                </a:solidFill>
              </a:rPr>
              <a:t>連携</a:t>
            </a:r>
            <a:endParaRPr kumimoji="1" lang="en-US" altLang="ja-JP" sz="600" dirty="0">
              <a:solidFill>
                <a:srgbClr val="FF0000"/>
              </a:solidFill>
            </a:endParaRPr>
          </a:p>
        </p:txBody>
      </p:sp>
      <p:cxnSp>
        <p:nvCxnSpPr>
          <p:cNvPr id="82" name="直線矢印コネクタ 81">
            <a:extLst>
              <a:ext uri="{FF2B5EF4-FFF2-40B4-BE49-F238E27FC236}">
                <a16:creationId xmlns:a16="http://schemas.microsoft.com/office/drawing/2014/main" id="{0BFE1FE0-DE13-741E-6E6D-17885DE7C5A8}"/>
              </a:ext>
            </a:extLst>
          </p:cNvPr>
          <p:cNvCxnSpPr>
            <a:cxnSpLocks/>
            <a:stCxn id="72" idx="3"/>
          </p:cNvCxnSpPr>
          <p:nvPr/>
        </p:nvCxnSpPr>
        <p:spPr>
          <a:xfrm>
            <a:off x="7588787" y="3425832"/>
            <a:ext cx="737299" cy="353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4" name="テキスト ボックス 83">
            <a:extLst>
              <a:ext uri="{FF2B5EF4-FFF2-40B4-BE49-F238E27FC236}">
                <a16:creationId xmlns:a16="http://schemas.microsoft.com/office/drawing/2014/main" id="{86583237-2D09-1D4A-CDAB-EC557451354C}"/>
              </a:ext>
            </a:extLst>
          </p:cNvPr>
          <p:cNvSpPr txBox="1"/>
          <p:nvPr/>
        </p:nvSpPr>
        <p:spPr>
          <a:xfrm>
            <a:off x="7044986" y="2846282"/>
            <a:ext cx="2414020" cy="246221"/>
          </a:xfrm>
          <a:prstGeom prst="rect">
            <a:avLst/>
          </a:prstGeom>
          <a:noFill/>
        </p:spPr>
        <p:txBody>
          <a:bodyPr wrap="square" rtlCol="0">
            <a:spAutoFit/>
          </a:bodyPr>
          <a:lstStyle/>
          <a:p>
            <a:r>
              <a:rPr lang="ja-JP" altLang="en-US" sz="500" dirty="0">
                <a:solidFill>
                  <a:srgbClr val="FF0000"/>
                </a:solidFill>
              </a:rPr>
              <a:t>申込情報＜下記除く連携＞</a:t>
            </a:r>
            <a:endParaRPr lang="en-US" altLang="ja-JP" sz="500" dirty="0">
              <a:solidFill>
                <a:srgbClr val="FF0000"/>
              </a:solidFill>
            </a:endParaRPr>
          </a:p>
          <a:p>
            <a:r>
              <a:rPr lang="ja-JP" altLang="en-US" sz="500" dirty="0">
                <a:solidFill>
                  <a:srgbClr val="FF0000"/>
                </a:solidFill>
              </a:rPr>
              <a:t>施設料金・販売値・備忘録・</a:t>
            </a:r>
            <a:r>
              <a:rPr lang="en-US" altLang="ja-JP" sz="500" dirty="0">
                <a:solidFill>
                  <a:srgbClr val="FF0000"/>
                </a:solidFill>
              </a:rPr>
              <a:t>CC</a:t>
            </a:r>
            <a:r>
              <a:rPr lang="ja-JP" altLang="en-US" sz="500" dirty="0">
                <a:solidFill>
                  <a:srgbClr val="FF0000"/>
                </a:solidFill>
              </a:rPr>
              <a:t>アドレス・</a:t>
            </a:r>
            <a:r>
              <a:rPr lang="ja-JP" altLang="en-US" sz="500" b="0" i="0" dirty="0">
                <a:solidFill>
                  <a:srgbClr val="FF0000"/>
                </a:solidFill>
                <a:effectLst/>
                <a:latin typeface="Montserrat" panose="00000500000000000000" pitchFamily="2" charset="0"/>
              </a:rPr>
              <a:t>宛名情報</a:t>
            </a:r>
            <a:endParaRPr lang="en-US" altLang="ja-JP" sz="500" dirty="0">
              <a:solidFill>
                <a:srgbClr val="FF0000"/>
              </a:solidFill>
            </a:endParaRPr>
          </a:p>
        </p:txBody>
      </p:sp>
      <p:sp>
        <p:nvSpPr>
          <p:cNvPr id="88" name="四角形: 角を丸くする 87">
            <a:extLst>
              <a:ext uri="{FF2B5EF4-FFF2-40B4-BE49-F238E27FC236}">
                <a16:creationId xmlns:a16="http://schemas.microsoft.com/office/drawing/2014/main" id="{3D04C970-40BC-2437-DA0A-40E5BF3C7236}"/>
              </a:ext>
            </a:extLst>
          </p:cNvPr>
          <p:cNvSpPr/>
          <p:nvPr/>
        </p:nvSpPr>
        <p:spPr>
          <a:xfrm>
            <a:off x="1277926" y="3995513"/>
            <a:ext cx="571525" cy="237464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207C1031-0D7D-399F-DA52-F564E02683D9}"/>
              </a:ext>
            </a:extLst>
          </p:cNvPr>
          <p:cNvSpPr txBox="1"/>
          <p:nvPr/>
        </p:nvSpPr>
        <p:spPr>
          <a:xfrm>
            <a:off x="1387731" y="4062490"/>
            <a:ext cx="429505" cy="2271103"/>
          </a:xfrm>
          <a:prstGeom prst="rect">
            <a:avLst/>
          </a:prstGeom>
          <a:noFill/>
        </p:spPr>
        <p:txBody>
          <a:bodyPr wrap="square" rtlCol="0">
            <a:spAutoFit/>
          </a:bodyPr>
          <a:lstStyle/>
          <a:p>
            <a:r>
              <a:rPr kumimoji="1" lang="ja-JP" altLang="en-US" sz="1100" b="1" dirty="0">
                <a:solidFill>
                  <a:schemeClr val="tx1">
                    <a:lumMod val="50000"/>
                    <a:lumOff val="50000"/>
                  </a:schemeClr>
                </a:solidFill>
              </a:rPr>
              <a:t>申込は実施確定の場合と同じ</a:t>
            </a:r>
            <a:endParaRPr kumimoji="1" lang="en-US" altLang="ja-JP" sz="1100" b="1" dirty="0">
              <a:solidFill>
                <a:schemeClr val="tx1">
                  <a:lumMod val="50000"/>
                  <a:lumOff val="50000"/>
                </a:schemeClr>
              </a:solidFill>
            </a:endParaRPr>
          </a:p>
        </p:txBody>
      </p:sp>
      <p:sp>
        <p:nvSpPr>
          <p:cNvPr id="92" name="矢印: 右 91">
            <a:extLst>
              <a:ext uri="{FF2B5EF4-FFF2-40B4-BE49-F238E27FC236}">
                <a16:creationId xmlns:a16="http://schemas.microsoft.com/office/drawing/2014/main" id="{23FEB0D6-F018-FCE8-84AA-F5CCA6436255}"/>
              </a:ext>
            </a:extLst>
          </p:cNvPr>
          <p:cNvSpPr/>
          <p:nvPr/>
        </p:nvSpPr>
        <p:spPr>
          <a:xfrm>
            <a:off x="6858298" y="5732057"/>
            <a:ext cx="3785016" cy="640418"/>
          </a:xfrm>
          <a:prstGeom prst="rightArrow">
            <a:avLst>
              <a:gd name="adj1" fmla="val 50000"/>
              <a:gd name="adj2" fmla="val 61106"/>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矢印: 右 92">
            <a:extLst>
              <a:ext uri="{FF2B5EF4-FFF2-40B4-BE49-F238E27FC236}">
                <a16:creationId xmlns:a16="http://schemas.microsoft.com/office/drawing/2014/main" id="{8187AB96-FC5E-06A0-2E5C-BAEF2C1807D4}"/>
              </a:ext>
            </a:extLst>
          </p:cNvPr>
          <p:cNvSpPr/>
          <p:nvPr/>
        </p:nvSpPr>
        <p:spPr>
          <a:xfrm>
            <a:off x="6816843" y="4765930"/>
            <a:ext cx="3785016" cy="640418"/>
          </a:xfrm>
          <a:prstGeom prst="rightArrow">
            <a:avLst>
              <a:gd name="adj1" fmla="val 50000"/>
              <a:gd name="adj2" fmla="val 6110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25C75C21-C4C7-6F5B-98FF-BF4AB2BDD719}"/>
              </a:ext>
            </a:extLst>
          </p:cNvPr>
          <p:cNvSpPr txBox="1"/>
          <p:nvPr/>
        </p:nvSpPr>
        <p:spPr>
          <a:xfrm>
            <a:off x="8061406" y="4249881"/>
            <a:ext cx="2684747" cy="723275"/>
          </a:xfrm>
          <a:prstGeom prst="rect">
            <a:avLst/>
          </a:prstGeom>
          <a:noFill/>
        </p:spPr>
        <p:txBody>
          <a:bodyPr wrap="square" rtlCol="0">
            <a:spAutoFit/>
          </a:bodyPr>
          <a:lstStyle/>
          <a:p>
            <a:r>
              <a:rPr lang="ja-JP" altLang="en-US" sz="800" dirty="0"/>
              <a:t>案件レコード更新</a:t>
            </a:r>
            <a:endParaRPr lang="en-US" altLang="ja-JP" sz="800" dirty="0"/>
          </a:p>
          <a:p>
            <a:r>
              <a:rPr lang="ja-JP" altLang="en-US" sz="800" dirty="0"/>
              <a:t>対象メッセージ記載</a:t>
            </a:r>
            <a:endParaRPr lang="en-US" altLang="ja-JP" sz="800" dirty="0"/>
          </a:p>
          <a:p>
            <a:r>
              <a:rPr lang="ja-JP" altLang="en-US" sz="800" dirty="0"/>
              <a:t>カレンダー連携</a:t>
            </a:r>
            <a:endParaRPr lang="en-US" altLang="ja-JP" sz="800" dirty="0"/>
          </a:p>
          <a:p>
            <a:r>
              <a:rPr lang="ja-JP" altLang="en-US" sz="800" dirty="0"/>
              <a:t>備忘録へ記載</a:t>
            </a:r>
            <a:endParaRPr lang="en-US" altLang="ja-JP" sz="800" dirty="0"/>
          </a:p>
          <a:p>
            <a:r>
              <a:rPr lang="ja-JP" altLang="en-US" sz="900" dirty="0"/>
              <a:t>→</a:t>
            </a:r>
            <a:r>
              <a:rPr lang="ja-JP" altLang="en-US" sz="700" dirty="0"/>
              <a:t>例）</a:t>
            </a:r>
            <a:r>
              <a:rPr lang="en-US" altLang="ja-JP" sz="700" dirty="0"/>
              <a:t>2025/04/03 16:35 </a:t>
            </a:r>
            <a:r>
              <a:rPr lang="ja-JP" altLang="en-US" sz="700" dirty="0"/>
              <a:t>オーナーよりステータス変更あり</a:t>
            </a:r>
            <a:endParaRPr lang="en-US" altLang="ja-JP" sz="800" dirty="0"/>
          </a:p>
        </p:txBody>
      </p:sp>
      <p:sp>
        <p:nvSpPr>
          <p:cNvPr id="95" name="テキスト ボックス 94">
            <a:extLst>
              <a:ext uri="{FF2B5EF4-FFF2-40B4-BE49-F238E27FC236}">
                <a16:creationId xmlns:a16="http://schemas.microsoft.com/office/drawing/2014/main" id="{E02EC958-3042-DD6B-1E6D-325D8B6FD9F2}"/>
              </a:ext>
            </a:extLst>
          </p:cNvPr>
          <p:cNvSpPr txBox="1"/>
          <p:nvPr/>
        </p:nvSpPr>
        <p:spPr>
          <a:xfrm>
            <a:off x="8229285" y="5924827"/>
            <a:ext cx="821233" cy="261610"/>
          </a:xfrm>
          <a:prstGeom prst="rect">
            <a:avLst/>
          </a:prstGeom>
          <a:noFill/>
        </p:spPr>
        <p:txBody>
          <a:bodyPr wrap="square" rtlCol="0">
            <a:spAutoFit/>
          </a:bodyPr>
          <a:lstStyle/>
          <a:p>
            <a:r>
              <a:rPr kumimoji="1" lang="ja-JP" altLang="en-US" sz="1100" b="1" dirty="0"/>
              <a:t>不可確定</a:t>
            </a:r>
            <a:endParaRPr kumimoji="1" lang="en-US" altLang="ja-JP" sz="1100" b="1" dirty="0"/>
          </a:p>
        </p:txBody>
      </p:sp>
      <p:cxnSp>
        <p:nvCxnSpPr>
          <p:cNvPr id="96" name="直線矢印コネクタ 95">
            <a:extLst>
              <a:ext uri="{FF2B5EF4-FFF2-40B4-BE49-F238E27FC236}">
                <a16:creationId xmlns:a16="http://schemas.microsoft.com/office/drawing/2014/main" id="{3E8A9237-ECB7-6927-95F5-679415C37AEF}"/>
              </a:ext>
            </a:extLst>
          </p:cNvPr>
          <p:cNvCxnSpPr>
            <a:cxnSpLocks/>
          </p:cNvCxnSpPr>
          <p:nvPr/>
        </p:nvCxnSpPr>
        <p:spPr>
          <a:xfrm>
            <a:off x="8720766" y="5184778"/>
            <a:ext cx="400775" cy="256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7" name="テキスト ボックス 96">
            <a:extLst>
              <a:ext uri="{FF2B5EF4-FFF2-40B4-BE49-F238E27FC236}">
                <a16:creationId xmlns:a16="http://schemas.microsoft.com/office/drawing/2014/main" id="{1427A6D5-4BB8-4F12-0A88-3C5F29DB9B3A}"/>
              </a:ext>
            </a:extLst>
          </p:cNvPr>
          <p:cNvSpPr txBox="1"/>
          <p:nvPr/>
        </p:nvSpPr>
        <p:spPr>
          <a:xfrm>
            <a:off x="9050518" y="5406349"/>
            <a:ext cx="1259968" cy="307777"/>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500" dirty="0"/>
              <a:t>（</a:t>
            </a:r>
            <a:r>
              <a:rPr kumimoji="1" lang="en-US" altLang="ja-JP" sz="500" dirty="0"/>
              <a:t>CLM</a:t>
            </a:r>
            <a:r>
              <a:rPr kumimoji="1" lang="ja-JP" altLang="en-US" sz="500" dirty="0"/>
              <a:t>営業・</a:t>
            </a:r>
            <a:r>
              <a:rPr kumimoji="1" lang="en-US" altLang="ja-JP" sz="500" dirty="0" err="1"/>
              <a:t>rakuichi</a:t>
            </a:r>
            <a:r>
              <a:rPr kumimoji="1" lang="ja-JP" altLang="en-US" sz="500" dirty="0"/>
              <a:t>）</a:t>
            </a:r>
            <a:endParaRPr kumimoji="1" lang="en-US" altLang="ja-JP" sz="500" dirty="0"/>
          </a:p>
        </p:txBody>
      </p:sp>
      <p:cxnSp>
        <p:nvCxnSpPr>
          <p:cNvPr id="98" name="直線矢印コネクタ 97">
            <a:extLst>
              <a:ext uri="{FF2B5EF4-FFF2-40B4-BE49-F238E27FC236}">
                <a16:creationId xmlns:a16="http://schemas.microsoft.com/office/drawing/2014/main" id="{C8201CA2-B8DB-5880-C2E8-D73A51B25DCC}"/>
              </a:ext>
            </a:extLst>
          </p:cNvPr>
          <p:cNvCxnSpPr>
            <a:cxnSpLocks/>
          </p:cNvCxnSpPr>
          <p:nvPr/>
        </p:nvCxnSpPr>
        <p:spPr>
          <a:xfrm flipV="1">
            <a:off x="9027229" y="4557494"/>
            <a:ext cx="585251" cy="1809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9" name="矢印: 右 98">
            <a:extLst>
              <a:ext uri="{FF2B5EF4-FFF2-40B4-BE49-F238E27FC236}">
                <a16:creationId xmlns:a16="http://schemas.microsoft.com/office/drawing/2014/main" id="{E128C44A-D0AB-AF25-59AC-FC0B9E77A70C}"/>
              </a:ext>
            </a:extLst>
          </p:cNvPr>
          <p:cNvSpPr/>
          <p:nvPr/>
        </p:nvSpPr>
        <p:spPr>
          <a:xfrm rot="16200000">
            <a:off x="8162310" y="5460838"/>
            <a:ext cx="691961" cy="166367"/>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8292B847-35BC-F3CB-BB8D-C2CD5B60CD98}"/>
              </a:ext>
            </a:extLst>
          </p:cNvPr>
          <p:cNvSpPr txBox="1"/>
          <p:nvPr/>
        </p:nvSpPr>
        <p:spPr>
          <a:xfrm>
            <a:off x="8180857" y="4961982"/>
            <a:ext cx="821233" cy="261610"/>
          </a:xfrm>
          <a:prstGeom prst="rect">
            <a:avLst/>
          </a:prstGeom>
          <a:noFill/>
        </p:spPr>
        <p:txBody>
          <a:bodyPr wrap="square" rtlCol="0">
            <a:spAutoFit/>
          </a:bodyPr>
          <a:lstStyle/>
          <a:p>
            <a:r>
              <a:rPr lang="ja-JP" altLang="en-US" sz="1100" b="1" dirty="0"/>
              <a:t>不可</a:t>
            </a:r>
            <a:r>
              <a:rPr kumimoji="1" lang="ja-JP" altLang="en-US" sz="1100" b="1" dirty="0"/>
              <a:t>確定</a:t>
            </a:r>
            <a:endParaRPr kumimoji="1" lang="en-US" altLang="ja-JP" sz="1100" b="1" dirty="0"/>
          </a:p>
        </p:txBody>
      </p:sp>
      <p:sp>
        <p:nvSpPr>
          <p:cNvPr id="101" name="テキスト ボックス 100">
            <a:extLst>
              <a:ext uri="{FF2B5EF4-FFF2-40B4-BE49-F238E27FC236}">
                <a16:creationId xmlns:a16="http://schemas.microsoft.com/office/drawing/2014/main" id="{23EE820C-FB4E-C8A8-301D-FFFE7F6C18D6}"/>
              </a:ext>
            </a:extLst>
          </p:cNvPr>
          <p:cNvSpPr txBox="1"/>
          <p:nvPr/>
        </p:nvSpPr>
        <p:spPr>
          <a:xfrm>
            <a:off x="9635920" y="4420648"/>
            <a:ext cx="965939" cy="292388"/>
          </a:xfrm>
          <a:prstGeom prst="rect">
            <a:avLst/>
          </a:prstGeom>
          <a:noFill/>
        </p:spPr>
        <p:txBody>
          <a:bodyPr wrap="square" rtlCol="0">
            <a:spAutoFit/>
          </a:bodyPr>
          <a:lstStyle/>
          <a:p>
            <a:r>
              <a:rPr kumimoji="1" lang="ja-JP" altLang="en-US" sz="800" dirty="0"/>
              <a:t>メール送信</a:t>
            </a:r>
            <a:endParaRPr kumimoji="1" lang="en-US" altLang="ja-JP" sz="800" dirty="0"/>
          </a:p>
          <a:p>
            <a:r>
              <a:rPr lang="ja-JP" altLang="en-US" sz="500" dirty="0"/>
              <a:t>（お客様</a:t>
            </a:r>
            <a:r>
              <a:rPr kumimoji="1" lang="ja-JP" altLang="en-US" sz="500" dirty="0"/>
              <a:t>）</a:t>
            </a:r>
            <a:endParaRPr kumimoji="1" lang="en-US" altLang="ja-JP" sz="500" dirty="0"/>
          </a:p>
        </p:txBody>
      </p:sp>
      <p:sp>
        <p:nvSpPr>
          <p:cNvPr id="102" name="テキスト ボックス 101">
            <a:extLst>
              <a:ext uri="{FF2B5EF4-FFF2-40B4-BE49-F238E27FC236}">
                <a16:creationId xmlns:a16="http://schemas.microsoft.com/office/drawing/2014/main" id="{9D099C9B-2F2D-D7F0-849D-1D3D081E0763}"/>
              </a:ext>
            </a:extLst>
          </p:cNvPr>
          <p:cNvSpPr txBox="1"/>
          <p:nvPr/>
        </p:nvSpPr>
        <p:spPr>
          <a:xfrm>
            <a:off x="6105866" y="5469885"/>
            <a:ext cx="809645" cy="430887"/>
          </a:xfrm>
          <a:prstGeom prst="rect">
            <a:avLst/>
          </a:prstGeom>
          <a:noFill/>
        </p:spPr>
        <p:txBody>
          <a:bodyPr wrap="square" rtlCol="0">
            <a:spAutoFit/>
          </a:bodyPr>
          <a:lstStyle/>
          <a:p>
            <a:r>
              <a:rPr kumimoji="1" lang="ja-JP" altLang="en-US" sz="1100" b="1" dirty="0">
                <a:solidFill>
                  <a:srgbClr val="0070C0"/>
                </a:solidFill>
              </a:rPr>
              <a:t>実施不可の場合</a:t>
            </a:r>
            <a:endParaRPr kumimoji="1" lang="en-US" altLang="ja-JP" sz="1100" b="1" dirty="0">
              <a:solidFill>
                <a:srgbClr val="0070C0"/>
              </a:solidFill>
            </a:endParaRPr>
          </a:p>
        </p:txBody>
      </p:sp>
      <p:sp>
        <p:nvSpPr>
          <p:cNvPr id="103" name="テキスト ボックス 102">
            <a:extLst>
              <a:ext uri="{FF2B5EF4-FFF2-40B4-BE49-F238E27FC236}">
                <a16:creationId xmlns:a16="http://schemas.microsoft.com/office/drawing/2014/main" id="{7DAF1B4C-01FD-2470-4440-99262DC5DAD7}"/>
              </a:ext>
            </a:extLst>
          </p:cNvPr>
          <p:cNvSpPr txBox="1"/>
          <p:nvPr/>
        </p:nvSpPr>
        <p:spPr>
          <a:xfrm>
            <a:off x="6252268" y="5028111"/>
            <a:ext cx="483188" cy="261610"/>
          </a:xfrm>
          <a:prstGeom prst="rect">
            <a:avLst/>
          </a:prstGeom>
          <a:noFill/>
        </p:spPr>
        <p:txBody>
          <a:bodyPr wrap="square" rtlCol="0">
            <a:spAutoFit/>
          </a:bodyPr>
          <a:lstStyle/>
          <a:p>
            <a:r>
              <a:rPr lang="ja-JP" altLang="en-US" sz="1100" b="1" dirty="0">
                <a:solidFill>
                  <a:schemeClr val="tx1">
                    <a:lumMod val="50000"/>
                    <a:lumOff val="50000"/>
                  </a:schemeClr>
                </a:solidFill>
              </a:rPr>
              <a:t>楽市</a:t>
            </a:r>
            <a:endParaRPr kumimoji="1" lang="en-US" altLang="ja-JP" sz="1100" b="1" dirty="0">
              <a:solidFill>
                <a:schemeClr val="tx1">
                  <a:lumMod val="50000"/>
                  <a:lumOff val="50000"/>
                </a:schemeClr>
              </a:solidFill>
            </a:endParaRPr>
          </a:p>
        </p:txBody>
      </p:sp>
      <p:sp>
        <p:nvSpPr>
          <p:cNvPr id="104" name="テキスト ボックス 103">
            <a:extLst>
              <a:ext uri="{FF2B5EF4-FFF2-40B4-BE49-F238E27FC236}">
                <a16:creationId xmlns:a16="http://schemas.microsoft.com/office/drawing/2014/main" id="{64ABF27F-057C-9F79-515C-EEDB9EE2DC15}"/>
              </a:ext>
            </a:extLst>
          </p:cNvPr>
          <p:cNvSpPr txBox="1"/>
          <p:nvPr/>
        </p:nvSpPr>
        <p:spPr>
          <a:xfrm>
            <a:off x="6064713" y="5947852"/>
            <a:ext cx="794241" cy="261610"/>
          </a:xfrm>
          <a:prstGeom prst="rect">
            <a:avLst/>
          </a:prstGeom>
          <a:noFill/>
        </p:spPr>
        <p:txBody>
          <a:bodyPr wrap="square" rtlCol="0">
            <a:spAutoFit/>
          </a:bodyPr>
          <a:lstStyle/>
          <a:p>
            <a:r>
              <a:rPr lang="ja-JP" altLang="en-US" sz="1100" b="1" dirty="0">
                <a:solidFill>
                  <a:schemeClr val="tx1">
                    <a:lumMod val="50000"/>
                    <a:lumOff val="50000"/>
                  </a:schemeClr>
                </a:solidFill>
              </a:rPr>
              <a:t>オーナー</a:t>
            </a:r>
            <a:endParaRPr kumimoji="1" lang="en-US" altLang="ja-JP" sz="1100" b="1" dirty="0">
              <a:solidFill>
                <a:schemeClr val="tx1">
                  <a:lumMod val="50000"/>
                  <a:lumOff val="50000"/>
                </a:schemeClr>
              </a:solidFill>
            </a:endParaRPr>
          </a:p>
        </p:txBody>
      </p:sp>
      <p:sp>
        <p:nvSpPr>
          <p:cNvPr id="105" name="テキスト ボックス 104">
            <a:extLst>
              <a:ext uri="{FF2B5EF4-FFF2-40B4-BE49-F238E27FC236}">
                <a16:creationId xmlns:a16="http://schemas.microsoft.com/office/drawing/2014/main" id="{8A94DDCE-4E13-C432-C3C1-85DD9D84AA14}"/>
              </a:ext>
            </a:extLst>
          </p:cNvPr>
          <p:cNvSpPr txBox="1"/>
          <p:nvPr/>
        </p:nvSpPr>
        <p:spPr>
          <a:xfrm>
            <a:off x="8505949" y="5586267"/>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106" name="テキスト ボックス 105">
            <a:extLst>
              <a:ext uri="{FF2B5EF4-FFF2-40B4-BE49-F238E27FC236}">
                <a16:creationId xmlns:a16="http://schemas.microsoft.com/office/drawing/2014/main" id="{86D11353-EAC2-313E-3E64-C039FBC3FC16}"/>
              </a:ext>
            </a:extLst>
          </p:cNvPr>
          <p:cNvSpPr txBox="1"/>
          <p:nvPr/>
        </p:nvSpPr>
        <p:spPr>
          <a:xfrm>
            <a:off x="8289233" y="6260437"/>
            <a:ext cx="1537850" cy="338554"/>
          </a:xfrm>
          <a:prstGeom prst="rect">
            <a:avLst/>
          </a:prstGeom>
          <a:noFill/>
        </p:spPr>
        <p:txBody>
          <a:bodyPr wrap="square" rtlCol="0">
            <a:spAutoFit/>
          </a:bodyPr>
          <a:lstStyle/>
          <a:p>
            <a:r>
              <a:rPr kumimoji="1" lang="ja-JP" altLang="en-US" sz="800" dirty="0"/>
              <a:t>施設カレンダー対象日を変更</a:t>
            </a:r>
            <a:endParaRPr kumimoji="1" lang="en-US" altLang="ja-JP" sz="800" dirty="0"/>
          </a:p>
          <a:p>
            <a:r>
              <a:rPr lang="ja-JP" altLang="en-US" sz="800" dirty="0"/>
              <a:t>　→</a:t>
            </a:r>
            <a:r>
              <a:rPr kumimoji="1" lang="ja-JP" altLang="en-US" sz="800" dirty="0"/>
              <a:t>「</a:t>
            </a:r>
            <a:r>
              <a:rPr kumimoji="1" lang="en-US" altLang="ja-JP" sz="800" dirty="0"/>
              <a:t>×</a:t>
            </a:r>
            <a:r>
              <a:rPr kumimoji="1" lang="ja-JP" altLang="en-US" sz="800" dirty="0"/>
              <a:t>」「</a:t>
            </a:r>
            <a:r>
              <a:rPr kumimoji="1" lang="en-US" altLang="ja-JP" sz="800" dirty="0"/>
              <a:t>-</a:t>
            </a:r>
            <a:r>
              <a:rPr kumimoji="1" lang="ja-JP" altLang="en-US" sz="800" dirty="0"/>
              <a:t>」へ</a:t>
            </a:r>
            <a:endParaRPr kumimoji="1" lang="en-US" altLang="ja-JP" sz="800" dirty="0"/>
          </a:p>
        </p:txBody>
      </p:sp>
      <p:sp>
        <p:nvSpPr>
          <p:cNvPr id="107" name="四角形: 角を丸くする 106">
            <a:extLst>
              <a:ext uri="{FF2B5EF4-FFF2-40B4-BE49-F238E27FC236}">
                <a16:creationId xmlns:a16="http://schemas.microsoft.com/office/drawing/2014/main" id="{FF04428E-D169-7BD0-6431-F4697F6A737B}"/>
              </a:ext>
            </a:extLst>
          </p:cNvPr>
          <p:cNvSpPr/>
          <p:nvPr/>
        </p:nvSpPr>
        <p:spPr>
          <a:xfrm>
            <a:off x="7106503" y="4257694"/>
            <a:ext cx="571525" cy="237464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302FE87A-87F3-5DE8-0421-29B2292CC7B9}"/>
              </a:ext>
            </a:extLst>
          </p:cNvPr>
          <p:cNvSpPr txBox="1"/>
          <p:nvPr/>
        </p:nvSpPr>
        <p:spPr>
          <a:xfrm>
            <a:off x="7216308" y="4324671"/>
            <a:ext cx="429505" cy="2271103"/>
          </a:xfrm>
          <a:prstGeom prst="rect">
            <a:avLst/>
          </a:prstGeom>
          <a:noFill/>
        </p:spPr>
        <p:txBody>
          <a:bodyPr wrap="square" rtlCol="0">
            <a:spAutoFit/>
          </a:bodyPr>
          <a:lstStyle/>
          <a:p>
            <a:r>
              <a:rPr kumimoji="1" lang="ja-JP" altLang="en-US" sz="1100" b="1" dirty="0">
                <a:solidFill>
                  <a:schemeClr val="tx1">
                    <a:lumMod val="50000"/>
                    <a:lumOff val="50000"/>
                  </a:schemeClr>
                </a:solidFill>
              </a:rPr>
              <a:t>申込は実施確定の場合と同じ</a:t>
            </a:r>
            <a:endParaRPr kumimoji="1" lang="en-US" altLang="ja-JP" sz="1100" b="1" dirty="0">
              <a:solidFill>
                <a:schemeClr val="tx1">
                  <a:lumMod val="50000"/>
                  <a:lumOff val="50000"/>
                </a:schemeClr>
              </a:solidFill>
            </a:endParaRPr>
          </a:p>
        </p:txBody>
      </p:sp>
      <p:sp>
        <p:nvSpPr>
          <p:cNvPr id="109" name="テキスト ボックス 108">
            <a:extLst>
              <a:ext uri="{FF2B5EF4-FFF2-40B4-BE49-F238E27FC236}">
                <a16:creationId xmlns:a16="http://schemas.microsoft.com/office/drawing/2014/main" id="{A752E4A5-24F7-E5FD-E2B8-56CC52896360}"/>
              </a:ext>
            </a:extLst>
          </p:cNvPr>
          <p:cNvSpPr txBox="1"/>
          <p:nvPr/>
        </p:nvSpPr>
        <p:spPr>
          <a:xfrm>
            <a:off x="9731076" y="2919831"/>
            <a:ext cx="551116" cy="184666"/>
          </a:xfrm>
          <a:prstGeom prst="rect">
            <a:avLst/>
          </a:prstGeom>
          <a:noFill/>
        </p:spPr>
        <p:txBody>
          <a:bodyPr wrap="square" rtlCol="0">
            <a:spAutoFit/>
          </a:bodyPr>
          <a:lstStyle/>
          <a:p>
            <a:r>
              <a:rPr kumimoji="1" lang="en-US" altLang="ja-JP" sz="600" dirty="0">
                <a:solidFill>
                  <a:srgbClr val="FF0000"/>
                </a:solidFill>
              </a:rPr>
              <a:t>API</a:t>
            </a:r>
            <a:r>
              <a:rPr kumimoji="1" lang="ja-JP" altLang="en-US" sz="600" dirty="0">
                <a:solidFill>
                  <a:srgbClr val="FF0000"/>
                </a:solidFill>
              </a:rPr>
              <a:t>連携</a:t>
            </a:r>
            <a:endParaRPr kumimoji="1" lang="en-US" altLang="ja-JP" sz="600" dirty="0">
              <a:solidFill>
                <a:srgbClr val="FF0000"/>
              </a:solidFill>
            </a:endParaRPr>
          </a:p>
        </p:txBody>
      </p:sp>
      <p:sp>
        <p:nvSpPr>
          <p:cNvPr id="117" name="テキスト ボックス 116">
            <a:extLst>
              <a:ext uri="{FF2B5EF4-FFF2-40B4-BE49-F238E27FC236}">
                <a16:creationId xmlns:a16="http://schemas.microsoft.com/office/drawing/2014/main" id="{72BE9FAC-34A0-D81C-EB14-01A4145ED502}"/>
              </a:ext>
            </a:extLst>
          </p:cNvPr>
          <p:cNvSpPr txBox="1"/>
          <p:nvPr/>
        </p:nvSpPr>
        <p:spPr>
          <a:xfrm>
            <a:off x="8326086" y="3548942"/>
            <a:ext cx="1072874" cy="553998"/>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700" dirty="0"/>
              <a:t>（オーナー施設担当者・選択していた場合メインアカウント</a:t>
            </a:r>
            <a:r>
              <a:rPr kumimoji="1" lang="ja-JP" altLang="en-US" sz="700" dirty="0"/>
              <a:t>）</a:t>
            </a:r>
            <a:endParaRPr kumimoji="1" lang="en-US" altLang="ja-JP" sz="700" dirty="0"/>
          </a:p>
        </p:txBody>
      </p:sp>
    </p:spTree>
    <p:extLst>
      <p:ext uri="{BB962C8B-B14F-4D97-AF65-F5344CB8AC3E}">
        <p14:creationId xmlns:p14="http://schemas.microsoft.com/office/powerpoint/2010/main" val="2568450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楕円 148">
            <a:extLst>
              <a:ext uri="{FF2B5EF4-FFF2-40B4-BE49-F238E27FC236}">
                <a16:creationId xmlns:a16="http://schemas.microsoft.com/office/drawing/2014/main" id="{14510A55-30E5-EEAB-2097-3B3109A9F4CA}"/>
              </a:ext>
            </a:extLst>
          </p:cNvPr>
          <p:cNvSpPr/>
          <p:nvPr/>
        </p:nvSpPr>
        <p:spPr>
          <a:xfrm>
            <a:off x="11034865" y="1449564"/>
            <a:ext cx="1110757" cy="48996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A361F37-7B9B-20CC-21A6-2DC491790348}"/>
              </a:ext>
            </a:extLst>
          </p:cNvPr>
          <p:cNvSpPr txBox="1"/>
          <p:nvPr/>
        </p:nvSpPr>
        <p:spPr>
          <a:xfrm>
            <a:off x="394456" y="193342"/>
            <a:ext cx="2630848" cy="369332"/>
          </a:xfrm>
          <a:prstGeom prst="rect">
            <a:avLst/>
          </a:prstGeom>
          <a:noFill/>
        </p:spPr>
        <p:txBody>
          <a:bodyPr wrap="none" rtlCol="0">
            <a:spAutoFit/>
          </a:bodyPr>
          <a:lstStyle/>
          <a:p>
            <a:r>
              <a:rPr lang="ja-JP" altLang="en-US" dirty="0"/>
              <a:t>楽市システム　</a:t>
            </a:r>
            <a:r>
              <a:rPr lang="en-US" altLang="ja-JP" dirty="0"/>
              <a:t>API</a:t>
            </a:r>
            <a:r>
              <a:rPr lang="ja-JP" altLang="en-US" dirty="0"/>
              <a:t>連携</a:t>
            </a:r>
            <a:endParaRPr kumimoji="1" lang="ja-JP" altLang="en-US" dirty="0"/>
          </a:p>
        </p:txBody>
      </p:sp>
      <p:sp>
        <p:nvSpPr>
          <p:cNvPr id="17" name="テキスト ボックス 16">
            <a:extLst>
              <a:ext uri="{FF2B5EF4-FFF2-40B4-BE49-F238E27FC236}">
                <a16:creationId xmlns:a16="http://schemas.microsoft.com/office/drawing/2014/main" id="{FF1D8E44-E9E4-CB4B-AF39-43D1EC34B1EE}"/>
              </a:ext>
            </a:extLst>
          </p:cNvPr>
          <p:cNvSpPr txBox="1"/>
          <p:nvPr/>
        </p:nvSpPr>
        <p:spPr>
          <a:xfrm>
            <a:off x="552749" y="665790"/>
            <a:ext cx="4405868" cy="338554"/>
          </a:xfrm>
          <a:prstGeom prst="rect">
            <a:avLst/>
          </a:prstGeom>
          <a:noFill/>
        </p:spPr>
        <p:txBody>
          <a:bodyPr wrap="square" rtlCol="0">
            <a:spAutoFit/>
          </a:bodyPr>
          <a:lstStyle/>
          <a:p>
            <a:r>
              <a:rPr lang="ja-JP" altLang="en-US" sz="1600" b="1" dirty="0"/>
              <a:t>＜</a:t>
            </a:r>
            <a:r>
              <a:rPr lang="en-US" altLang="ja-JP" sz="1600" b="1" dirty="0"/>
              <a:t> API</a:t>
            </a:r>
            <a:r>
              <a:rPr lang="ja-JP" altLang="en-US" sz="1600" b="1" dirty="0"/>
              <a:t>連携企業からの注文の</a:t>
            </a:r>
            <a:r>
              <a:rPr lang="en-US" altLang="ja-JP" sz="1600" b="1" dirty="0"/>
              <a:t>API</a:t>
            </a:r>
            <a:r>
              <a:rPr lang="ja-JP" altLang="en-US" sz="1600" b="1" dirty="0"/>
              <a:t>連携＞</a:t>
            </a:r>
            <a:endParaRPr kumimoji="1" lang="en-US" altLang="ja-JP" sz="1600" b="1" dirty="0"/>
          </a:p>
        </p:txBody>
      </p:sp>
      <p:sp>
        <p:nvSpPr>
          <p:cNvPr id="43" name="テキスト ボックス 42">
            <a:extLst>
              <a:ext uri="{FF2B5EF4-FFF2-40B4-BE49-F238E27FC236}">
                <a16:creationId xmlns:a16="http://schemas.microsoft.com/office/drawing/2014/main" id="{A78AC7D6-E338-D8A0-6CB6-8F6E0307983F}"/>
              </a:ext>
            </a:extLst>
          </p:cNvPr>
          <p:cNvSpPr txBox="1"/>
          <p:nvPr/>
        </p:nvSpPr>
        <p:spPr>
          <a:xfrm>
            <a:off x="6344183" y="640813"/>
            <a:ext cx="5299528" cy="338554"/>
          </a:xfrm>
          <a:prstGeom prst="rect">
            <a:avLst/>
          </a:prstGeom>
          <a:noFill/>
        </p:spPr>
        <p:txBody>
          <a:bodyPr wrap="square" rtlCol="0">
            <a:spAutoFit/>
          </a:bodyPr>
          <a:lstStyle/>
          <a:p>
            <a:r>
              <a:rPr lang="ja-JP" altLang="en-US" sz="1600" b="1" dirty="0"/>
              <a:t>＜</a:t>
            </a:r>
            <a:r>
              <a:rPr lang="en-US" altLang="ja-JP" sz="1600" b="1" dirty="0"/>
              <a:t> API</a:t>
            </a:r>
            <a:r>
              <a:rPr lang="ja-JP" altLang="en-US" sz="1600" b="1" dirty="0"/>
              <a:t>連携企業</a:t>
            </a:r>
            <a:r>
              <a:rPr lang="en-US" altLang="ja-JP" sz="1600" b="1" dirty="0"/>
              <a:t>CLM</a:t>
            </a:r>
            <a:r>
              <a:rPr lang="ja-JP" altLang="en-US" sz="1600" b="1" dirty="0"/>
              <a:t>支払い対応からの注文の</a:t>
            </a:r>
            <a:r>
              <a:rPr lang="en-US" altLang="ja-JP" sz="1600" b="1" dirty="0"/>
              <a:t>API</a:t>
            </a:r>
            <a:r>
              <a:rPr lang="ja-JP" altLang="en-US" sz="1600" b="1" dirty="0"/>
              <a:t>連携＞</a:t>
            </a:r>
            <a:endParaRPr kumimoji="1" lang="en-US" altLang="ja-JP" sz="1600" b="1" dirty="0"/>
          </a:p>
        </p:txBody>
      </p:sp>
      <p:sp>
        <p:nvSpPr>
          <p:cNvPr id="45" name="矢印: 右 44">
            <a:extLst>
              <a:ext uri="{FF2B5EF4-FFF2-40B4-BE49-F238E27FC236}">
                <a16:creationId xmlns:a16="http://schemas.microsoft.com/office/drawing/2014/main" id="{B97376CC-B9E5-8140-1F10-B8FD0B9A9F2A}"/>
              </a:ext>
            </a:extLst>
          </p:cNvPr>
          <p:cNvSpPr/>
          <p:nvPr/>
        </p:nvSpPr>
        <p:spPr>
          <a:xfrm>
            <a:off x="746083" y="2337278"/>
            <a:ext cx="4377742" cy="640418"/>
          </a:xfrm>
          <a:prstGeom prst="rightArrow">
            <a:avLst>
              <a:gd name="adj1" fmla="val 50000"/>
              <a:gd name="adj2" fmla="val 61106"/>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右 45">
            <a:extLst>
              <a:ext uri="{FF2B5EF4-FFF2-40B4-BE49-F238E27FC236}">
                <a16:creationId xmlns:a16="http://schemas.microsoft.com/office/drawing/2014/main" id="{02F93EAA-4065-0ACF-29CF-E9C27645F605}"/>
              </a:ext>
            </a:extLst>
          </p:cNvPr>
          <p:cNvSpPr/>
          <p:nvPr/>
        </p:nvSpPr>
        <p:spPr>
          <a:xfrm>
            <a:off x="766291" y="1540561"/>
            <a:ext cx="4357534" cy="640418"/>
          </a:xfrm>
          <a:prstGeom prst="rightArrow">
            <a:avLst>
              <a:gd name="adj1" fmla="val 50000"/>
              <a:gd name="adj2" fmla="val 6110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750124D6-0BFD-B98A-DC23-227F81D5E545}"/>
              </a:ext>
            </a:extLst>
          </p:cNvPr>
          <p:cNvSpPr txBox="1"/>
          <p:nvPr/>
        </p:nvSpPr>
        <p:spPr>
          <a:xfrm>
            <a:off x="746082" y="1694548"/>
            <a:ext cx="597029" cy="261610"/>
          </a:xfrm>
          <a:prstGeom prst="rect">
            <a:avLst/>
          </a:prstGeom>
          <a:noFill/>
        </p:spPr>
        <p:txBody>
          <a:bodyPr wrap="square" rtlCol="0">
            <a:spAutoFit/>
          </a:bodyPr>
          <a:lstStyle/>
          <a:p>
            <a:r>
              <a:rPr kumimoji="1" lang="ja-JP" altLang="en-US" sz="1100" b="1" dirty="0"/>
              <a:t>申込</a:t>
            </a:r>
            <a:endParaRPr kumimoji="1" lang="en-US" altLang="ja-JP" sz="1100" b="1" dirty="0"/>
          </a:p>
        </p:txBody>
      </p:sp>
      <p:sp>
        <p:nvSpPr>
          <p:cNvPr id="48" name="テキスト ボックス 47">
            <a:extLst>
              <a:ext uri="{FF2B5EF4-FFF2-40B4-BE49-F238E27FC236}">
                <a16:creationId xmlns:a16="http://schemas.microsoft.com/office/drawing/2014/main" id="{A6741CC3-8EE7-EB9F-1394-E1BC0AFEFA57}"/>
              </a:ext>
            </a:extLst>
          </p:cNvPr>
          <p:cNvSpPr txBox="1"/>
          <p:nvPr/>
        </p:nvSpPr>
        <p:spPr>
          <a:xfrm>
            <a:off x="3298651" y="1212013"/>
            <a:ext cx="1933427" cy="500137"/>
          </a:xfrm>
          <a:prstGeom prst="rect">
            <a:avLst/>
          </a:prstGeom>
          <a:noFill/>
        </p:spPr>
        <p:txBody>
          <a:bodyPr wrap="square" rtlCol="0">
            <a:spAutoFit/>
          </a:bodyPr>
          <a:lstStyle/>
          <a:p>
            <a:r>
              <a:rPr lang="ja-JP" altLang="en-US" sz="900" dirty="0"/>
              <a:t>案件レコード更新</a:t>
            </a:r>
            <a:r>
              <a:rPr lang="en-US" altLang="ja-JP" sz="900" dirty="0"/>
              <a:t>(</a:t>
            </a:r>
            <a:r>
              <a:rPr lang="ja-JP" altLang="en-US" sz="900" dirty="0"/>
              <a:t>自動</a:t>
            </a:r>
            <a:r>
              <a:rPr lang="en-US" altLang="ja-JP" sz="900" dirty="0"/>
              <a:t>)</a:t>
            </a:r>
          </a:p>
          <a:p>
            <a:r>
              <a:rPr lang="ja-JP" altLang="en-US" sz="1050" dirty="0"/>
              <a:t>　</a:t>
            </a:r>
            <a:r>
              <a:rPr lang="ja-JP" altLang="en-US" sz="700" dirty="0"/>
              <a:t>→例）</a:t>
            </a:r>
            <a:r>
              <a:rPr lang="en-US" altLang="ja-JP" sz="700" dirty="0"/>
              <a:t>2025/04/03 16:35 </a:t>
            </a:r>
            <a:r>
              <a:rPr lang="ja-JP" altLang="en-US" sz="700" dirty="0"/>
              <a:t>オーナーよりステータス変更あり</a:t>
            </a:r>
            <a:endParaRPr lang="en-US" altLang="ja-JP" sz="700" dirty="0"/>
          </a:p>
        </p:txBody>
      </p:sp>
      <p:sp>
        <p:nvSpPr>
          <p:cNvPr id="49" name="テキスト ボックス 48">
            <a:extLst>
              <a:ext uri="{FF2B5EF4-FFF2-40B4-BE49-F238E27FC236}">
                <a16:creationId xmlns:a16="http://schemas.microsoft.com/office/drawing/2014/main" id="{87882CB8-92F1-1E70-EC70-699AAAA00366}"/>
              </a:ext>
            </a:extLst>
          </p:cNvPr>
          <p:cNvSpPr txBox="1"/>
          <p:nvPr/>
        </p:nvSpPr>
        <p:spPr>
          <a:xfrm>
            <a:off x="3211646" y="2557743"/>
            <a:ext cx="821233" cy="261610"/>
          </a:xfrm>
          <a:prstGeom prst="rect">
            <a:avLst/>
          </a:prstGeom>
          <a:noFill/>
        </p:spPr>
        <p:txBody>
          <a:bodyPr wrap="square" rtlCol="0">
            <a:spAutoFit/>
          </a:bodyPr>
          <a:lstStyle/>
          <a:p>
            <a:r>
              <a:rPr kumimoji="1" lang="ja-JP" altLang="en-US" sz="1100" b="1" dirty="0"/>
              <a:t>実施確定</a:t>
            </a:r>
            <a:endParaRPr kumimoji="1" lang="en-US" altLang="ja-JP" sz="1100" b="1" dirty="0"/>
          </a:p>
        </p:txBody>
      </p:sp>
      <p:sp>
        <p:nvSpPr>
          <p:cNvPr id="50" name="テキスト ボックス 49">
            <a:extLst>
              <a:ext uri="{FF2B5EF4-FFF2-40B4-BE49-F238E27FC236}">
                <a16:creationId xmlns:a16="http://schemas.microsoft.com/office/drawing/2014/main" id="{1AB9E947-9154-EB48-7F3F-6DE0C5DD2A86}"/>
              </a:ext>
            </a:extLst>
          </p:cNvPr>
          <p:cNvSpPr txBox="1"/>
          <p:nvPr/>
        </p:nvSpPr>
        <p:spPr>
          <a:xfrm>
            <a:off x="1578795" y="2060323"/>
            <a:ext cx="1033121" cy="338554"/>
          </a:xfrm>
          <a:prstGeom prst="rect">
            <a:avLst/>
          </a:prstGeom>
          <a:noFill/>
        </p:spPr>
        <p:txBody>
          <a:bodyPr wrap="square" rtlCol="0">
            <a:spAutoFit/>
          </a:bodyPr>
          <a:lstStyle/>
          <a:p>
            <a:r>
              <a:rPr kumimoji="1" lang="ja-JP" altLang="en-US" sz="1000" dirty="0"/>
              <a:t>メール送信</a:t>
            </a:r>
            <a:endParaRPr kumimoji="1" lang="en-US" altLang="ja-JP" sz="1000" dirty="0"/>
          </a:p>
          <a:p>
            <a:r>
              <a:rPr lang="ja-JP" altLang="en-US" sz="600" dirty="0"/>
              <a:t>（</a:t>
            </a:r>
            <a:r>
              <a:rPr kumimoji="1" lang="en-US" altLang="ja-JP" sz="600" dirty="0"/>
              <a:t>CLM</a:t>
            </a:r>
            <a:r>
              <a:rPr kumimoji="1" lang="ja-JP" altLang="en-US" sz="600" dirty="0"/>
              <a:t>営業・</a:t>
            </a:r>
            <a:r>
              <a:rPr kumimoji="1" lang="en-US" altLang="ja-JP" sz="600" dirty="0" err="1"/>
              <a:t>rakuichi</a:t>
            </a:r>
            <a:r>
              <a:rPr kumimoji="1" lang="ja-JP" altLang="en-US" sz="600" dirty="0"/>
              <a:t>）</a:t>
            </a:r>
            <a:endParaRPr kumimoji="1" lang="en-US" altLang="ja-JP" sz="600" dirty="0"/>
          </a:p>
        </p:txBody>
      </p:sp>
      <p:cxnSp>
        <p:nvCxnSpPr>
          <p:cNvPr id="51" name="直線矢印コネクタ 50">
            <a:extLst>
              <a:ext uri="{FF2B5EF4-FFF2-40B4-BE49-F238E27FC236}">
                <a16:creationId xmlns:a16="http://schemas.microsoft.com/office/drawing/2014/main" id="{F7764328-509A-B4AF-7F7B-DBC309B3323F}"/>
              </a:ext>
            </a:extLst>
          </p:cNvPr>
          <p:cNvCxnSpPr>
            <a:cxnSpLocks/>
          </p:cNvCxnSpPr>
          <p:nvPr/>
        </p:nvCxnSpPr>
        <p:spPr>
          <a:xfrm>
            <a:off x="1157135" y="1899131"/>
            <a:ext cx="509655" cy="3801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a:extLst>
              <a:ext uri="{FF2B5EF4-FFF2-40B4-BE49-F238E27FC236}">
                <a16:creationId xmlns:a16="http://schemas.microsoft.com/office/drawing/2014/main" id="{8C3D2532-3A0D-96B3-00C5-FDC3277D4A82}"/>
              </a:ext>
            </a:extLst>
          </p:cNvPr>
          <p:cNvCxnSpPr>
            <a:cxnSpLocks/>
            <a:endCxn id="60" idx="1"/>
          </p:cNvCxnSpPr>
          <p:nvPr/>
        </p:nvCxnSpPr>
        <p:spPr>
          <a:xfrm>
            <a:off x="3738097" y="1971604"/>
            <a:ext cx="277636" cy="2377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矢印: 右 52">
            <a:extLst>
              <a:ext uri="{FF2B5EF4-FFF2-40B4-BE49-F238E27FC236}">
                <a16:creationId xmlns:a16="http://schemas.microsoft.com/office/drawing/2014/main" id="{1E0C16CD-CFC1-B042-F34D-65C883020F6C}"/>
              </a:ext>
            </a:extLst>
          </p:cNvPr>
          <p:cNvSpPr/>
          <p:nvPr/>
        </p:nvSpPr>
        <p:spPr>
          <a:xfrm rot="16200000">
            <a:off x="655683" y="2142633"/>
            <a:ext cx="640418" cy="143140"/>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5C57362C-0B5C-B279-25C0-F7CAAB189CBD}"/>
              </a:ext>
            </a:extLst>
          </p:cNvPr>
          <p:cNvSpPr txBox="1"/>
          <p:nvPr/>
        </p:nvSpPr>
        <p:spPr>
          <a:xfrm>
            <a:off x="716379" y="2574234"/>
            <a:ext cx="821233" cy="261610"/>
          </a:xfrm>
          <a:prstGeom prst="rect">
            <a:avLst/>
          </a:prstGeom>
          <a:noFill/>
        </p:spPr>
        <p:txBody>
          <a:bodyPr wrap="square" rtlCol="0">
            <a:spAutoFit/>
          </a:bodyPr>
          <a:lstStyle/>
          <a:p>
            <a:r>
              <a:rPr lang="ja-JP" altLang="en-US" sz="1100" b="1" dirty="0"/>
              <a:t>予約受付</a:t>
            </a:r>
            <a:endParaRPr kumimoji="1" lang="en-US" altLang="ja-JP" sz="1100" b="1" dirty="0"/>
          </a:p>
        </p:txBody>
      </p:sp>
      <p:sp>
        <p:nvSpPr>
          <p:cNvPr id="55" name="テキスト ボックス 54">
            <a:extLst>
              <a:ext uri="{FF2B5EF4-FFF2-40B4-BE49-F238E27FC236}">
                <a16:creationId xmlns:a16="http://schemas.microsoft.com/office/drawing/2014/main" id="{2172939B-6B23-63AD-549C-D3A47C1387F4}"/>
              </a:ext>
            </a:extLst>
          </p:cNvPr>
          <p:cNvSpPr txBox="1"/>
          <p:nvPr/>
        </p:nvSpPr>
        <p:spPr>
          <a:xfrm>
            <a:off x="3253818" y="1702070"/>
            <a:ext cx="821233" cy="261610"/>
          </a:xfrm>
          <a:prstGeom prst="rect">
            <a:avLst/>
          </a:prstGeom>
          <a:noFill/>
        </p:spPr>
        <p:txBody>
          <a:bodyPr wrap="square" rtlCol="0">
            <a:spAutoFit/>
          </a:bodyPr>
          <a:lstStyle/>
          <a:p>
            <a:r>
              <a:rPr kumimoji="1" lang="ja-JP" altLang="en-US" sz="1100" b="1" dirty="0"/>
              <a:t>実施確定</a:t>
            </a:r>
            <a:endParaRPr kumimoji="1" lang="en-US" altLang="ja-JP" sz="1100" b="1" dirty="0"/>
          </a:p>
        </p:txBody>
      </p:sp>
      <p:sp>
        <p:nvSpPr>
          <p:cNvPr id="56" name="テキスト ボックス 55">
            <a:extLst>
              <a:ext uri="{FF2B5EF4-FFF2-40B4-BE49-F238E27FC236}">
                <a16:creationId xmlns:a16="http://schemas.microsoft.com/office/drawing/2014/main" id="{F336B0D1-773D-B674-2556-81ACE1C7BB31}"/>
              </a:ext>
            </a:extLst>
          </p:cNvPr>
          <p:cNvSpPr txBox="1"/>
          <p:nvPr/>
        </p:nvSpPr>
        <p:spPr>
          <a:xfrm>
            <a:off x="47592" y="2096654"/>
            <a:ext cx="809645" cy="430887"/>
          </a:xfrm>
          <a:prstGeom prst="rect">
            <a:avLst/>
          </a:prstGeom>
          <a:noFill/>
        </p:spPr>
        <p:txBody>
          <a:bodyPr wrap="square" rtlCol="0">
            <a:spAutoFit/>
          </a:bodyPr>
          <a:lstStyle/>
          <a:p>
            <a:r>
              <a:rPr kumimoji="1" lang="ja-JP" altLang="en-US" sz="1100" b="1" dirty="0">
                <a:solidFill>
                  <a:srgbClr val="FF0000"/>
                </a:solidFill>
              </a:rPr>
              <a:t>実施確定の場合</a:t>
            </a:r>
            <a:endParaRPr kumimoji="1" lang="en-US" altLang="ja-JP" sz="1100" b="1" dirty="0">
              <a:solidFill>
                <a:srgbClr val="FF0000"/>
              </a:solidFill>
            </a:endParaRPr>
          </a:p>
        </p:txBody>
      </p:sp>
      <p:sp>
        <p:nvSpPr>
          <p:cNvPr id="57" name="テキスト ボックス 56">
            <a:extLst>
              <a:ext uri="{FF2B5EF4-FFF2-40B4-BE49-F238E27FC236}">
                <a16:creationId xmlns:a16="http://schemas.microsoft.com/office/drawing/2014/main" id="{7AA5B5AD-2488-F830-22FD-1D2DC0A3AC03}"/>
              </a:ext>
            </a:extLst>
          </p:cNvPr>
          <p:cNvSpPr txBox="1"/>
          <p:nvPr/>
        </p:nvSpPr>
        <p:spPr>
          <a:xfrm>
            <a:off x="292053" y="1707922"/>
            <a:ext cx="483188" cy="261610"/>
          </a:xfrm>
          <a:prstGeom prst="rect">
            <a:avLst/>
          </a:prstGeom>
          <a:noFill/>
        </p:spPr>
        <p:txBody>
          <a:bodyPr wrap="square" rtlCol="0">
            <a:spAutoFit/>
          </a:bodyPr>
          <a:lstStyle/>
          <a:p>
            <a:r>
              <a:rPr lang="ja-JP" altLang="en-US" sz="1100" b="1" dirty="0">
                <a:solidFill>
                  <a:schemeClr val="tx1">
                    <a:lumMod val="50000"/>
                    <a:lumOff val="50000"/>
                  </a:schemeClr>
                </a:solidFill>
              </a:rPr>
              <a:t>楽市</a:t>
            </a:r>
            <a:endParaRPr kumimoji="1" lang="en-US" altLang="ja-JP" sz="1100" b="1" dirty="0">
              <a:solidFill>
                <a:schemeClr val="tx1">
                  <a:lumMod val="50000"/>
                  <a:lumOff val="50000"/>
                </a:schemeClr>
              </a:solidFill>
            </a:endParaRPr>
          </a:p>
        </p:txBody>
      </p:sp>
      <p:sp>
        <p:nvSpPr>
          <p:cNvPr id="58" name="テキスト ボックス 57">
            <a:extLst>
              <a:ext uri="{FF2B5EF4-FFF2-40B4-BE49-F238E27FC236}">
                <a16:creationId xmlns:a16="http://schemas.microsoft.com/office/drawing/2014/main" id="{E81E0CB4-6E53-8777-54B9-6797181C597A}"/>
              </a:ext>
            </a:extLst>
          </p:cNvPr>
          <p:cNvSpPr txBox="1"/>
          <p:nvPr/>
        </p:nvSpPr>
        <p:spPr>
          <a:xfrm>
            <a:off x="182412" y="1015333"/>
            <a:ext cx="3407905" cy="669414"/>
          </a:xfrm>
          <a:prstGeom prst="rect">
            <a:avLst/>
          </a:prstGeom>
          <a:noFill/>
        </p:spPr>
        <p:txBody>
          <a:bodyPr wrap="square" rtlCol="0">
            <a:spAutoFit/>
          </a:bodyPr>
          <a:lstStyle/>
          <a:p>
            <a:r>
              <a:rPr lang="ja-JP" altLang="en-US" sz="900" dirty="0"/>
              <a:t>案件レコード作成</a:t>
            </a:r>
            <a:r>
              <a:rPr lang="en-US" altLang="ja-JP" sz="900" dirty="0"/>
              <a:t>(</a:t>
            </a:r>
            <a:r>
              <a:rPr lang="ja-JP" altLang="en-US" sz="900" dirty="0"/>
              <a:t>自動</a:t>
            </a:r>
            <a:r>
              <a:rPr lang="en-US" altLang="ja-JP" sz="900" dirty="0"/>
              <a:t>)</a:t>
            </a:r>
          </a:p>
          <a:p>
            <a:r>
              <a:rPr lang="ja-JP" altLang="en-US" sz="900" dirty="0"/>
              <a:t>・次回対応日登録→営業日換算＋１日　にて登録</a:t>
            </a:r>
            <a:endParaRPr lang="en-US" altLang="ja-JP" sz="900" dirty="0"/>
          </a:p>
          <a:p>
            <a:r>
              <a:rPr lang="ja-JP" altLang="en-US" sz="900" dirty="0"/>
              <a:t>・施設カレンダー「</a:t>
            </a:r>
            <a:r>
              <a:rPr lang="en-US" altLang="ja-JP" sz="900" dirty="0"/>
              <a:t>×</a:t>
            </a:r>
            <a:r>
              <a:rPr lang="ja-JP" altLang="en-US" sz="900" dirty="0"/>
              <a:t>」</a:t>
            </a:r>
            <a:r>
              <a:rPr lang="ja-JP" altLang="en-US" sz="900" dirty="0">
                <a:solidFill>
                  <a:srgbClr val="FF0000"/>
                </a:solidFill>
                <a:highlight>
                  <a:srgbClr val="FFFF00"/>
                </a:highlight>
              </a:rPr>
              <a:t>・</a:t>
            </a:r>
            <a:r>
              <a:rPr lang="en-US" altLang="ja-JP" sz="900" dirty="0">
                <a:solidFill>
                  <a:srgbClr val="FF0000"/>
                </a:solidFill>
                <a:highlight>
                  <a:srgbClr val="FFFF00"/>
                </a:highlight>
              </a:rPr>
              <a:t>API</a:t>
            </a:r>
            <a:r>
              <a:rPr lang="ja-JP" altLang="en-US" sz="900" dirty="0">
                <a:solidFill>
                  <a:srgbClr val="FF0000"/>
                </a:solidFill>
                <a:highlight>
                  <a:srgbClr val="FFFF00"/>
                </a:highlight>
              </a:rPr>
              <a:t>連携企業情報登録</a:t>
            </a:r>
            <a:endParaRPr lang="en-US" altLang="ja-JP" sz="900" dirty="0"/>
          </a:p>
          <a:p>
            <a:r>
              <a:rPr lang="ja-JP" altLang="en-US" sz="1050" dirty="0"/>
              <a:t>・備忘録へ記載</a:t>
            </a:r>
            <a:r>
              <a:rPr lang="ja-JP" altLang="en-US" sz="900" dirty="0"/>
              <a:t>→</a:t>
            </a:r>
            <a:r>
              <a:rPr lang="ja-JP" altLang="en-US" sz="700" dirty="0"/>
              <a:t>例）</a:t>
            </a:r>
            <a:r>
              <a:rPr lang="en-US" altLang="ja-JP" sz="700" dirty="0"/>
              <a:t>2025/04/03 16:35 </a:t>
            </a:r>
            <a:r>
              <a:rPr lang="ja-JP" altLang="en-US" sz="700" dirty="0"/>
              <a:t>オーナーより申込あり</a:t>
            </a:r>
            <a:endParaRPr lang="en-US" altLang="ja-JP" sz="700" dirty="0"/>
          </a:p>
        </p:txBody>
      </p:sp>
      <p:sp>
        <p:nvSpPr>
          <p:cNvPr id="59" name="テキスト ボックス 58">
            <a:extLst>
              <a:ext uri="{FF2B5EF4-FFF2-40B4-BE49-F238E27FC236}">
                <a16:creationId xmlns:a16="http://schemas.microsoft.com/office/drawing/2014/main" id="{CF36C5AA-ED42-1DA5-61E8-1A2A70F51F2C}"/>
              </a:ext>
            </a:extLst>
          </p:cNvPr>
          <p:cNvSpPr txBox="1"/>
          <p:nvPr/>
        </p:nvSpPr>
        <p:spPr>
          <a:xfrm>
            <a:off x="1009997" y="2271959"/>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60" name="テキスト ボックス 59">
            <a:extLst>
              <a:ext uri="{FF2B5EF4-FFF2-40B4-BE49-F238E27FC236}">
                <a16:creationId xmlns:a16="http://schemas.microsoft.com/office/drawing/2014/main" id="{3189A8ED-5251-EEA7-852B-168EE4349786}"/>
              </a:ext>
            </a:extLst>
          </p:cNvPr>
          <p:cNvSpPr txBox="1"/>
          <p:nvPr/>
        </p:nvSpPr>
        <p:spPr>
          <a:xfrm>
            <a:off x="4015733" y="2040063"/>
            <a:ext cx="1324598" cy="338554"/>
          </a:xfrm>
          <a:prstGeom prst="rect">
            <a:avLst/>
          </a:prstGeom>
          <a:noFill/>
        </p:spPr>
        <p:txBody>
          <a:bodyPr wrap="square" rtlCol="0">
            <a:spAutoFit/>
          </a:bodyPr>
          <a:lstStyle/>
          <a:p>
            <a:r>
              <a:rPr kumimoji="1" lang="ja-JP" altLang="en-US" sz="1000" dirty="0"/>
              <a:t>メール送信</a:t>
            </a:r>
            <a:endParaRPr kumimoji="1" lang="en-US" altLang="ja-JP" sz="1000" dirty="0"/>
          </a:p>
          <a:p>
            <a:r>
              <a:rPr lang="ja-JP" altLang="en-US" sz="600" dirty="0"/>
              <a:t>（</a:t>
            </a:r>
            <a:r>
              <a:rPr kumimoji="1" lang="en-US" altLang="ja-JP" sz="600" dirty="0"/>
              <a:t>CLM</a:t>
            </a:r>
            <a:r>
              <a:rPr kumimoji="1" lang="ja-JP" altLang="en-US" sz="600" dirty="0"/>
              <a:t>営業・</a:t>
            </a:r>
            <a:r>
              <a:rPr kumimoji="1" lang="en-US" altLang="ja-JP" sz="600" dirty="0" err="1"/>
              <a:t>rakuichi</a:t>
            </a:r>
            <a:r>
              <a:rPr kumimoji="1" lang="ja-JP" altLang="en-US" sz="600" dirty="0"/>
              <a:t>）</a:t>
            </a:r>
            <a:endParaRPr kumimoji="1" lang="en-US" altLang="ja-JP" sz="600" dirty="0"/>
          </a:p>
        </p:txBody>
      </p:sp>
      <p:sp>
        <p:nvSpPr>
          <p:cNvPr id="61" name="テキスト ボックス 60">
            <a:extLst>
              <a:ext uri="{FF2B5EF4-FFF2-40B4-BE49-F238E27FC236}">
                <a16:creationId xmlns:a16="http://schemas.microsoft.com/office/drawing/2014/main" id="{E1CF05BF-6785-8F9D-397D-04E6BFBED286}"/>
              </a:ext>
            </a:extLst>
          </p:cNvPr>
          <p:cNvSpPr txBox="1"/>
          <p:nvPr/>
        </p:nvSpPr>
        <p:spPr>
          <a:xfrm>
            <a:off x="3567754" y="2266138"/>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62" name="テキスト ボックス 61">
            <a:extLst>
              <a:ext uri="{FF2B5EF4-FFF2-40B4-BE49-F238E27FC236}">
                <a16:creationId xmlns:a16="http://schemas.microsoft.com/office/drawing/2014/main" id="{59B298C5-CE3B-B364-A504-17353C63966A}"/>
              </a:ext>
            </a:extLst>
          </p:cNvPr>
          <p:cNvSpPr txBox="1"/>
          <p:nvPr/>
        </p:nvSpPr>
        <p:spPr>
          <a:xfrm>
            <a:off x="10235" y="2586519"/>
            <a:ext cx="794241" cy="261610"/>
          </a:xfrm>
          <a:prstGeom prst="rect">
            <a:avLst/>
          </a:prstGeom>
          <a:noFill/>
        </p:spPr>
        <p:txBody>
          <a:bodyPr wrap="square" rtlCol="0">
            <a:spAutoFit/>
          </a:bodyPr>
          <a:lstStyle/>
          <a:p>
            <a:r>
              <a:rPr lang="ja-JP" altLang="en-US" sz="1100" b="1" dirty="0">
                <a:solidFill>
                  <a:schemeClr val="tx1">
                    <a:lumMod val="50000"/>
                    <a:lumOff val="50000"/>
                  </a:schemeClr>
                </a:solidFill>
              </a:rPr>
              <a:t>オーナー</a:t>
            </a:r>
            <a:endParaRPr kumimoji="1" lang="en-US" altLang="ja-JP" sz="1100" b="1" dirty="0">
              <a:solidFill>
                <a:schemeClr val="tx1">
                  <a:lumMod val="50000"/>
                  <a:lumOff val="50000"/>
                </a:schemeClr>
              </a:solidFill>
            </a:endParaRPr>
          </a:p>
        </p:txBody>
      </p:sp>
      <p:sp>
        <p:nvSpPr>
          <p:cNvPr id="63" name="矢印: 右 62">
            <a:extLst>
              <a:ext uri="{FF2B5EF4-FFF2-40B4-BE49-F238E27FC236}">
                <a16:creationId xmlns:a16="http://schemas.microsoft.com/office/drawing/2014/main" id="{C31D8AB2-08B2-700E-EEAE-26CBF894AE85}"/>
              </a:ext>
            </a:extLst>
          </p:cNvPr>
          <p:cNvSpPr/>
          <p:nvPr/>
        </p:nvSpPr>
        <p:spPr>
          <a:xfrm rot="16200000">
            <a:off x="3249156" y="2193650"/>
            <a:ext cx="591893" cy="116910"/>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矢印コネクタ 68">
            <a:extLst>
              <a:ext uri="{FF2B5EF4-FFF2-40B4-BE49-F238E27FC236}">
                <a16:creationId xmlns:a16="http://schemas.microsoft.com/office/drawing/2014/main" id="{8EE25122-A685-9A9E-396A-E4E9570E0F65}"/>
              </a:ext>
            </a:extLst>
          </p:cNvPr>
          <p:cNvCxnSpPr>
            <a:cxnSpLocks/>
            <a:endCxn id="70" idx="1"/>
          </p:cNvCxnSpPr>
          <p:nvPr/>
        </p:nvCxnSpPr>
        <p:spPr>
          <a:xfrm>
            <a:off x="3590317" y="3712255"/>
            <a:ext cx="267615" cy="184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0" name="テキスト ボックス 69">
            <a:extLst>
              <a:ext uri="{FF2B5EF4-FFF2-40B4-BE49-F238E27FC236}">
                <a16:creationId xmlns:a16="http://schemas.microsoft.com/office/drawing/2014/main" id="{01E82A79-3F5B-E0F2-6D87-1B9BCBFEAB15}"/>
              </a:ext>
            </a:extLst>
          </p:cNvPr>
          <p:cNvSpPr txBox="1"/>
          <p:nvPr/>
        </p:nvSpPr>
        <p:spPr>
          <a:xfrm>
            <a:off x="3857932" y="3743336"/>
            <a:ext cx="998952" cy="307777"/>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500" dirty="0"/>
              <a:t>（お客様</a:t>
            </a:r>
            <a:r>
              <a:rPr kumimoji="1" lang="ja-JP" altLang="en-US" sz="500" dirty="0"/>
              <a:t>）</a:t>
            </a:r>
            <a:endParaRPr kumimoji="1" lang="en-US" altLang="ja-JP" sz="500" dirty="0"/>
          </a:p>
        </p:txBody>
      </p:sp>
      <p:sp>
        <p:nvSpPr>
          <p:cNvPr id="71" name="矢印: 右 70">
            <a:extLst>
              <a:ext uri="{FF2B5EF4-FFF2-40B4-BE49-F238E27FC236}">
                <a16:creationId xmlns:a16="http://schemas.microsoft.com/office/drawing/2014/main" id="{F93EED12-929D-C9AD-59C7-C8A62AEB7456}"/>
              </a:ext>
            </a:extLst>
          </p:cNvPr>
          <p:cNvSpPr/>
          <p:nvPr/>
        </p:nvSpPr>
        <p:spPr>
          <a:xfrm>
            <a:off x="766291" y="3224981"/>
            <a:ext cx="4374109" cy="640418"/>
          </a:xfrm>
          <a:prstGeom prst="rightArrow">
            <a:avLst>
              <a:gd name="adj1" fmla="val 50000"/>
              <a:gd name="adj2" fmla="val 61106"/>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テキスト ボックス 71">
            <a:extLst>
              <a:ext uri="{FF2B5EF4-FFF2-40B4-BE49-F238E27FC236}">
                <a16:creationId xmlns:a16="http://schemas.microsoft.com/office/drawing/2014/main" id="{45D10B9E-F9AB-22F7-40C8-9003AD469972}"/>
              </a:ext>
            </a:extLst>
          </p:cNvPr>
          <p:cNvSpPr txBox="1"/>
          <p:nvPr/>
        </p:nvSpPr>
        <p:spPr>
          <a:xfrm>
            <a:off x="983964" y="3155199"/>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73" name="矢印: 右 72">
            <a:extLst>
              <a:ext uri="{FF2B5EF4-FFF2-40B4-BE49-F238E27FC236}">
                <a16:creationId xmlns:a16="http://schemas.microsoft.com/office/drawing/2014/main" id="{01B02143-C62D-2378-3C88-26D460BDD258}"/>
              </a:ext>
            </a:extLst>
          </p:cNvPr>
          <p:cNvSpPr/>
          <p:nvPr/>
        </p:nvSpPr>
        <p:spPr>
          <a:xfrm rot="16200000">
            <a:off x="681837" y="3035097"/>
            <a:ext cx="562884" cy="135728"/>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97BE8A30-147D-459B-EE1E-B814DCCD5F8E}"/>
              </a:ext>
            </a:extLst>
          </p:cNvPr>
          <p:cNvSpPr txBox="1"/>
          <p:nvPr/>
        </p:nvSpPr>
        <p:spPr>
          <a:xfrm>
            <a:off x="103414" y="3366123"/>
            <a:ext cx="794241" cy="430887"/>
          </a:xfrm>
          <a:prstGeom prst="rect">
            <a:avLst/>
          </a:prstGeom>
          <a:noFill/>
        </p:spPr>
        <p:txBody>
          <a:bodyPr wrap="square" rtlCol="0">
            <a:spAutoFit/>
          </a:bodyPr>
          <a:lstStyle/>
          <a:p>
            <a:r>
              <a:rPr kumimoji="1" lang="en-US" altLang="ja-JP" sz="1100" b="1" dirty="0">
                <a:solidFill>
                  <a:schemeClr val="tx1">
                    <a:lumMod val="50000"/>
                    <a:lumOff val="50000"/>
                  </a:schemeClr>
                </a:solidFill>
              </a:rPr>
              <a:t>API</a:t>
            </a:r>
            <a:r>
              <a:rPr kumimoji="1" lang="ja-JP" altLang="en-US" sz="1100" b="1" dirty="0">
                <a:solidFill>
                  <a:schemeClr val="tx1">
                    <a:lumMod val="50000"/>
                    <a:lumOff val="50000"/>
                  </a:schemeClr>
                </a:solidFill>
              </a:rPr>
              <a:t>連携企業</a:t>
            </a:r>
            <a:endParaRPr kumimoji="1" lang="en-US" altLang="ja-JP" sz="1100" b="1" dirty="0">
              <a:solidFill>
                <a:schemeClr val="tx1">
                  <a:lumMod val="50000"/>
                  <a:lumOff val="50000"/>
                </a:schemeClr>
              </a:solidFill>
            </a:endParaRPr>
          </a:p>
        </p:txBody>
      </p:sp>
      <p:sp>
        <p:nvSpPr>
          <p:cNvPr id="75" name="テキスト ボックス 74">
            <a:extLst>
              <a:ext uri="{FF2B5EF4-FFF2-40B4-BE49-F238E27FC236}">
                <a16:creationId xmlns:a16="http://schemas.microsoft.com/office/drawing/2014/main" id="{DC68AFAE-96D8-B04F-D33C-A48175CD1B5F}"/>
              </a:ext>
            </a:extLst>
          </p:cNvPr>
          <p:cNvSpPr txBox="1"/>
          <p:nvPr/>
        </p:nvSpPr>
        <p:spPr>
          <a:xfrm>
            <a:off x="718054" y="3440268"/>
            <a:ext cx="821233" cy="261610"/>
          </a:xfrm>
          <a:prstGeom prst="rect">
            <a:avLst/>
          </a:prstGeom>
          <a:noFill/>
        </p:spPr>
        <p:txBody>
          <a:bodyPr wrap="square" rtlCol="0">
            <a:spAutoFit/>
          </a:bodyPr>
          <a:lstStyle/>
          <a:p>
            <a:r>
              <a:rPr lang="ja-JP" altLang="en-US" sz="1100" b="1" dirty="0"/>
              <a:t>予約受付</a:t>
            </a:r>
            <a:endParaRPr kumimoji="1" lang="en-US" altLang="ja-JP" sz="1100" b="1" dirty="0"/>
          </a:p>
        </p:txBody>
      </p:sp>
      <p:sp>
        <p:nvSpPr>
          <p:cNvPr id="76" name="テキスト ボックス 75">
            <a:extLst>
              <a:ext uri="{FF2B5EF4-FFF2-40B4-BE49-F238E27FC236}">
                <a16:creationId xmlns:a16="http://schemas.microsoft.com/office/drawing/2014/main" id="{514FFBA5-9246-CEB0-B02D-D4F873347625}"/>
              </a:ext>
            </a:extLst>
          </p:cNvPr>
          <p:cNvSpPr txBox="1"/>
          <p:nvPr/>
        </p:nvSpPr>
        <p:spPr>
          <a:xfrm>
            <a:off x="3542145" y="3035647"/>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77" name="矢印: 右 76">
            <a:extLst>
              <a:ext uri="{FF2B5EF4-FFF2-40B4-BE49-F238E27FC236}">
                <a16:creationId xmlns:a16="http://schemas.microsoft.com/office/drawing/2014/main" id="{C7847659-4F2D-A26B-306F-9A3C1DBF08A5}"/>
              </a:ext>
            </a:extLst>
          </p:cNvPr>
          <p:cNvSpPr/>
          <p:nvPr/>
        </p:nvSpPr>
        <p:spPr>
          <a:xfrm rot="5400000">
            <a:off x="3233524" y="3055759"/>
            <a:ext cx="661786" cy="135728"/>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FDB438F4-0E37-E623-950D-12FBC5C0A8D6}"/>
              </a:ext>
            </a:extLst>
          </p:cNvPr>
          <p:cNvSpPr txBox="1"/>
          <p:nvPr/>
        </p:nvSpPr>
        <p:spPr>
          <a:xfrm>
            <a:off x="3188949" y="3401937"/>
            <a:ext cx="821233" cy="261610"/>
          </a:xfrm>
          <a:prstGeom prst="rect">
            <a:avLst/>
          </a:prstGeom>
          <a:noFill/>
        </p:spPr>
        <p:txBody>
          <a:bodyPr wrap="square" rtlCol="0">
            <a:spAutoFit/>
          </a:bodyPr>
          <a:lstStyle/>
          <a:p>
            <a:r>
              <a:rPr kumimoji="1" lang="ja-JP" altLang="en-US" sz="1100" b="1" dirty="0"/>
              <a:t>実施確定</a:t>
            </a:r>
            <a:endParaRPr kumimoji="1" lang="en-US" altLang="ja-JP" sz="1100" b="1" dirty="0"/>
          </a:p>
        </p:txBody>
      </p:sp>
      <p:sp>
        <p:nvSpPr>
          <p:cNvPr id="79" name="テキスト ボックス 78">
            <a:extLst>
              <a:ext uri="{FF2B5EF4-FFF2-40B4-BE49-F238E27FC236}">
                <a16:creationId xmlns:a16="http://schemas.microsoft.com/office/drawing/2014/main" id="{A015A7EB-BD12-BFEA-F0BD-5F71FA5CD910}"/>
              </a:ext>
            </a:extLst>
          </p:cNvPr>
          <p:cNvSpPr txBox="1"/>
          <p:nvPr/>
        </p:nvSpPr>
        <p:spPr>
          <a:xfrm>
            <a:off x="1509208" y="2853622"/>
            <a:ext cx="1581410" cy="442562"/>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700" dirty="0"/>
              <a:t>（施設担当者・選択していた場合メインアカウント</a:t>
            </a:r>
            <a:r>
              <a:rPr kumimoji="1" lang="ja-JP" altLang="en-US" sz="700" dirty="0"/>
              <a:t>）</a:t>
            </a:r>
            <a:endParaRPr kumimoji="1" lang="en-US" altLang="ja-JP" sz="700" dirty="0"/>
          </a:p>
        </p:txBody>
      </p:sp>
      <p:cxnSp>
        <p:nvCxnSpPr>
          <p:cNvPr id="80" name="直線矢印コネクタ 79">
            <a:extLst>
              <a:ext uri="{FF2B5EF4-FFF2-40B4-BE49-F238E27FC236}">
                <a16:creationId xmlns:a16="http://schemas.microsoft.com/office/drawing/2014/main" id="{F1C0FEF5-710C-D602-94AE-EF34F5786A06}"/>
              </a:ext>
            </a:extLst>
          </p:cNvPr>
          <p:cNvCxnSpPr>
            <a:cxnSpLocks/>
            <a:endCxn id="79" idx="1"/>
          </p:cNvCxnSpPr>
          <p:nvPr/>
        </p:nvCxnSpPr>
        <p:spPr>
          <a:xfrm>
            <a:off x="1235629" y="2835844"/>
            <a:ext cx="273579" cy="2390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矢印: 右 81">
            <a:extLst>
              <a:ext uri="{FF2B5EF4-FFF2-40B4-BE49-F238E27FC236}">
                <a16:creationId xmlns:a16="http://schemas.microsoft.com/office/drawing/2014/main" id="{5B4A6082-9AB6-77FB-4781-B76290C2E4F8}"/>
              </a:ext>
            </a:extLst>
          </p:cNvPr>
          <p:cNvSpPr/>
          <p:nvPr/>
        </p:nvSpPr>
        <p:spPr>
          <a:xfrm>
            <a:off x="801630" y="6069730"/>
            <a:ext cx="3787040" cy="640418"/>
          </a:xfrm>
          <a:prstGeom prst="rightArrow">
            <a:avLst>
              <a:gd name="adj1" fmla="val 50000"/>
              <a:gd name="adj2" fmla="val 61106"/>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テキスト ボックス 82">
            <a:extLst>
              <a:ext uri="{FF2B5EF4-FFF2-40B4-BE49-F238E27FC236}">
                <a16:creationId xmlns:a16="http://schemas.microsoft.com/office/drawing/2014/main" id="{B229C3F1-F974-E5D2-2202-85C76ECD5A91}"/>
              </a:ext>
            </a:extLst>
          </p:cNvPr>
          <p:cNvSpPr txBox="1"/>
          <p:nvPr/>
        </p:nvSpPr>
        <p:spPr>
          <a:xfrm>
            <a:off x="45954" y="4993008"/>
            <a:ext cx="809645" cy="430887"/>
          </a:xfrm>
          <a:prstGeom prst="rect">
            <a:avLst/>
          </a:prstGeom>
          <a:noFill/>
        </p:spPr>
        <p:txBody>
          <a:bodyPr wrap="square" rtlCol="0">
            <a:spAutoFit/>
          </a:bodyPr>
          <a:lstStyle/>
          <a:p>
            <a:r>
              <a:rPr kumimoji="1" lang="ja-JP" altLang="en-US" sz="1100" b="1" dirty="0">
                <a:solidFill>
                  <a:srgbClr val="0070C0"/>
                </a:solidFill>
              </a:rPr>
              <a:t>実施不可の場合</a:t>
            </a:r>
            <a:endParaRPr kumimoji="1" lang="en-US" altLang="ja-JP" sz="1100" b="1" dirty="0">
              <a:solidFill>
                <a:srgbClr val="0070C0"/>
              </a:solidFill>
            </a:endParaRPr>
          </a:p>
        </p:txBody>
      </p:sp>
      <p:sp>
        <p:nvSpPr>
          <p:cNvPr id="84" name="矢印: 右 83">
            <a:extLst>
              <a:ext uri="{FF2B5EF4-FFF2-40B4-BE49-F238E27FC236}">
                <a16:creationId xmlns:a16="http://schemas.microsoft.com/office/drawing/2014/main" id="{00AE9C8A-DA1E-0576-C4C9-22A391BACA89}"/>
              </a:ext>
            </a:extLst>
          </p:cNvPr>
          <p:cNvSpPr/>
          <p:nvPr/>
        </p:nvSpPr>
        <p:spPr>
          <a:xfrm>
            <a:off x="793198" y="5215667"/>
            <a:ext cx="3787040" cy="640418"/>
          </a:xfrm>
          <a:prstGeom prst="rightArrow">
            <a:avLst>
              <a:gd name="adj1" fmla="val 50000"/>
              <a:gd name="adj2" fmla="val 61106"/>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矢印: 右 84">
            <a:extLst>
              <a:ext uri="{FF2B5EF4-FFF2-40B4-BE49-F238E27FC236}">
                <a16:creationId xmlns:a16="http://schemas.microsoft.com/office/drawing/2014/main" id="{0AEA3C19-7CB5-25D2-1FE2-CA1D36E8D696}"/>
              </a:ext>
            </a:extLst>
          </p:cNvPr>
          <p:cNvSpPr/>
          <p:nvPr/>
        </p:nvSpPr>
        <p:spPr>
          <a:xfrm>
            <a:off x="772471" y="4411906"/>
            <a:ext cx="3840951" cy="640418"/>
          </a:xfrm>
          <a:prstGeom prst="rightArrow">
            <a:avLst>
              <a:gd name="adj1" fmla="val 50000"/>
              <a:gd name="adj2" fmla="val 6110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67B13707-2FAD-0065-F730-8D7104F75E5B}"/>
              </a:ext>
            </a:extLst>
          </p:cNvPr>
          <p:cNvSpPr txBox="1"/>
          <p:nvPr/>
        </p:nvSpPr>
        <p:spPr>
          <a:xfrm>
            <a:off x="1468242" y="3959577"/>
            <a:ext cx="2709138" cy="646331"/>
          </a:xfrm>
          <a:prstGeom prst="rect">
            <a:avLst/>
          </a:prstGeom>
          <a:noFill/>
        </p:spPr>
        <p:txBody>
          <a:bodyPr wrap="square" rtlCol="0">
            <a:spAutoFit/>
          </a:bodyPr>
          <a:lstStyle/>
          <a:p>
            <a:r>
              <a:rPr lang="ja-JP" altLang="en-US" sz="900" dirty="0"/>
              <a:t>案件レコード更新</a:t>
            </a:r>
            <a:r>
              <a:rPr lang="en-US" altLang="ja-JP" sz="900" dirty="0"/>
              <a:t>(</a:t>
            </a:r>
            <a:r>
              <a:rPr lang="ja-JP" altLang="en-US" sz="900" dirty="0"/>
              <a:t>自動</a:t>
            </a:r>
            <a:r>
              <a:rPr lang="en-US" altLang="ja-JP" sz="900" dirty="0"/>
              <a:t>)</a:t>
            </a:r>
          </a:p>
          <a:p>
            <a:r>
              <a:rPr lang="ja-JP" altLang="en-US" sz="900" dirty="0"/>
              <a:t>・対象メッセージ記載・備忘録へ記載</a:t>
            </a:r>
            <a:endParaRPr lang="en-US" altLang="ja-JP" sz="900" dirty="0"/>
          </a:p>
          <a:p>
            <a:r>
              <a:rPr lang="ja-JP" altLang="en-US" sz="900" dirty="0"/>
              <a:t>　</a:t>
            </a:r>
            <a:r>
              <a:rPr lang="ja-JP" altLang="en-US" sz="700" dirty="0"/>
              <a:t>→例）</a:t>
            </a:r>
            <a:r>
              <a:rPr lang="en-US" altLang="ja-JP" sz="700" dirty="0"/>
              <a:t>2025/04/03 16:35 </a:t>
            </a:r>
            <a:r>
              <a:rPr lang="ja-JP" altLang="en-US" sz="700" dirty="0"/>
              <a:t>オーナーよりステータス変更あり</a:t>
            </a:r>
            <a:endParaRPr lang="en-US" altLang="ja-JP" sz="700" dirty="0"/>
          </a:p>
          <a:p>
            <a:r>
              <a:rPr lang="ja-JP" altLang="en-US" sz="900" dirty="0"/>
              <a:t>・施設カレンダー連携</a:t>
            </a:r>
            <a:endParaRPr lang="en-US" altLang="ja-JP" sz="700" dirty="0"/>
          </a:p>
        </p:txBody>
      </p:sp>
      <p:sp>
        <p:nvSpPr>
          <p:cNvPr id="87" name="テキスト ボックス 86">
            <a:extLst>
              <a:ext uri="{FF2B5EF4-FFF2-40B4-BE49-F238E27FC236}">
                <a16:creationId xmlns:a16="http://schemas.microsoft.com/office/drawing/2014/main" id="{95B37F98-02A9-A08C-B277-62096048E1F3}"/>
              </a:ext>
            </a:extLst>
          </p:cNvPr>
          <p:cNvSpPr txBox="1"/>
          <p:nvPr/>
        </p:nvSpPr>
        <p:spPr>
          <a:xfrm>
            <a:off x="1765546" y="5408437"/>
            <a:ext cx="821233" cy="261610"/>
          </a:xfrm>
          <a:prstGeom prst="rect">
            <a:avLst/>
          </a:prstGeom>
          <a:noFill/>
        </p:spPr>
        <p:txBody>
          <a:bodyPr wrap="square" rtlCol="0">
            <a:spAutoFit/>
          </a:bodyPr>
          <a:lstStyle/>
          <a:p>
            <a:r>
              <a:rPr kumimoji="1" lang="ja-JP" altLang="en-US" sz="1100" b="1" dirty="0"/>
              <a:t>不可確定</a:t>
            </a:r>
            <a:endParaRPr kumimoji="1" lang="en-US" altLang="ja-JP" sz="1100" b="1" dirty="0"/>
          </a:p>
        </p:txBody>
      </p:sp>
      <p:cxnSp>
        <p:nvCxnSpPr>
          <p:cNvPr id="88" name="直線矢印コネクタ 87">
            <a:extLst>
              <a:ext uri="{FF2B5EF4-FFF2-40B4-BE49-F238E27FC236}">
                <a16:creationId xmlns:a16="http://schemas.microsoft.com/office/drawing/2014/main" id="{D67B6353-178E-1DE2-CCDB-A7463ACF3378}"/>
              </a:ext>
            </a:extLst>
          </p:cNvPr>
          <p:cNvCxnSpPr>
            <a:cxnSpLocks/>
          </p:cNvCxnSpPr>
          <p:nvPr/>
        </p:nvCxnSpPr>
        <p:spPr>
          <a:xfrm>
            <a:off x="2357760" y="4845315"/>
            <a:ext cx="307907" cy="3747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テキスト ボックス 88">
            <a:extLst>
              <a:ext uri="{FF2B5EF4-FFF2-40B4-BE49-F238E27FC236}">
                <a16:creationId xmlns:a16="http://schemas.microsoft.com/office/drawing/2014/main" id="{E9580611-D1C4-BF14-5611-6B3D48B0065C}"/>
              </a:ext>
            </a:extLst>
          </p:cNvPr>
          <p:cNvSpPr txBox="1"/>
          <p:nvPr/>
        </p:nvSpPr>
        <p:spPr>
          <a:xfrm>
            <a:off x="2606128" y="4992122"/>
            <a:ext cx="1098982" cy="338554"/>
          </a:xfrm>
          <a:prstGeom prst="rect">
            <a:avLst/>
          </a:prstGeom>
          <a:noFill/>
        </p:spPr>
        <p:txBody>
          <a:bodyPr wrap="square" rtlCol="0">
            <a:spAutoFit/>
          </a:bodyPr>
          <a:lstStyle/>
          <a:p>
            <a:r>
              <a:rPr kumimoji="1" lang="ja-JP" altLang="en-US" sz="1000" dirty="0"/>
              <a:t>メール送信</a:t>
            </a:r>
            <a:endParaRPr kumimoji="1" lang="en-US" altLang="ja-JP" sz="1000" dirty="0"/>
          </a:p>
          <a:p>
            <a:r>
              <a:rPr lang="ja-JP" altLang="en-US" sz="600" dirty="0"/>
              <a:t>（</a:t>
            </a:r>
            <a:r>
              <a:rPr kumimoji="1" lang="en-US" altLang="ja-JP" sz="600" dirty="0"/>
              <a:t>CLM</a:t>
            </a:r>
            <a:r>
              <a:rPr kumimoji="1" lang="ja-JP" altLang="en-US" sz="600" dirty="0"/>
              <a:t>営業・</a:t>
            </a:r>
            <a:r>
              <a:rPr kumimoji="1" lang="en-US" altLang="ja-JP" sz="600" dirty="0" err="1"/>
              <a:t>rakuichi</a:t>
            </a:r>
            <a:r>
              <a:rPr kumimoji="1" lang="ja-JP" altLang="en-US" sz="600" dirty="0"/>
              <a:t>）</a:t>
            </a:r>
            <a:endParaRPr kumimoji="1" lang="en-US" altLang="ja-JP" sz="600" dirty="0"/>
          </a:p>
        </p:txBody>
      </p:sp>
      <p:cxnSp>
        <p:nvCxnSpPr>
          <p:cNvPr id="90" name="直線矢印コネクタ 89">
            <a:extLst>
              <a:ext uri="{FF2B5EF4-FFF2-40B4-BE49-F238E27FC236}">
                <a16:creationId xmlns:a16="http://schemas.microsoft.com/office/drawing/2014/main" id="{4C7D463C-1149-1472-E230-34D3FFC2133A}"/>
              </a:ext>
            </a:extLst>
          </p:cNvPr>
          <p:cNvCxnSpPr>
            <a:cxnSpLocks/>
          </p:cNvCxnSpPr>
          <p:nvPr/>
        </p:nvCxnSpPr>
        <p:spPr>
          <a:xfrm>
            <a:off x="2408003" y="5650275"/>
            <a:ext cx="1314925" cy="2606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1" name="矢印: 右 90">
            <a:extLst>
              <a:ext uri="{FF2B5EF4-FFF2-40B4-BE49-F238E27FC236}">
                <a16:creationId xmlns:a16="http://schemas.microsoft.com/office/drawing/2014/main" id="{B9EA4100-4687-4E88-FA1F-F05A7BFFC617}"/>
              </a:ext>
            </a:extLst>
          </p:cNvPr>
          <p:cNvSpPr/>
          <p:nvPr/>
        </p:nvSpPr>
        <p:spPr>
          <a:xfrm rot="16200000">
            <a:off x="1798639" y="5004163"/>
            <a:ext cx="579335" cy="129127"/>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7AB8AFBA-78E1-304A-CD22-0AC26DC9A8E1}"/>
              </a:ext>
            </a:extLst>
          </p:cNvPr>
          <p:cNvSpPr txBox="1"/>
          <p:nvPr/>
        </p:nvSpPr>
        <p:spPr>
          <a:xfrm>
            <a:off x="1746204" y="4565041"/>
            <a:ext cx="821233" cy="261610"/>
          </a:xfrm>
          <a:prstGeom prst="rect">
            <a:avLst/>
          </a:prstGeom>
          <a:noFill/>
        </p:spPr>
        <p:txBody>
          <a:bodyPr wrap="square" rtlCol="0">
            <a:spAutoFit/>
          </a:bodyPr>
          <a:lstStyle/>
          <a:p>
            <a:r>
              <a:rPr lang="ja-JP" altLang="en-US" sz="1100" b="1" dirty="0"/>
              <a:t>不可</a:t>
            </a:r>
            <a:r>
              <a:rPr kumimoji="1" lang="ja-JP" altLang="en-US" sz="1100" b="1" dirty="0"/>
              <a:t>確定</a:t>
            </a:r>
            <a:endParaRPr kumimoji="1" lang="en-US" altLang="ja-JP" sz="1100" b="1" dirty="0"/>
          </a:p>
        </p:txBody>
      </p:sp>
      <p:sp>
        <p:nvSpPr>
          <p:cNvPr id="93" name="テキスト ボックス 92">
            <a:extLst>
              <a:ext uri="{FF2B5EF4-FFF2-40B4-BE49-F238E27FC236}">
                <a16:creationId xmlns:a16="http://schemas.microsoft.com/office/drawing/2014/main" id="{C271F8ED-CB8B-7F33-090A-33FC5F7DAA33}"/>
              </a:ext>
            </a:extLst>
          </p:cNvPr>
          <p:cNvSpPr txBox="1"/>
          <p:nvPr/>
        </p:nvSpPr>
        <p:spPr>
          <a:xfrm>
            <a:off x="2094265" y="5834496"/>
            <a:ext cx="1457092" cy="338554"/>
          </a:xfrm>
          <a:prstGeom prst="rect">
            <a:avLst/>
          </a:prstGeom>
          <a:noFill/>
        </p:spPr>
        <p:txBody>
          <a:bodyPr wrap="square" rtlCol="0">
            <a:spAutoFit/>
          </a:bodyPr>
          <a:lstStyle/>
          <a:p>
            <a:r>
              <a:rPr kumimoji="1" lang="ja-JP" altLang="en-US" sz="800" dirty="0"/>
              <a:t>・施設カレンダー対象日を変更</a:t>
            </a:r>
            <a:r>
              <a:rPr lang="ja-JP" altLang="en-US" sz="800" dirty="0"/>
              <a:t>　→</a:t>
            </a:r>
            <a:r>
              <a:rPr kumimoji="1" lang="ja-JP" altLang="en-US" sz="800" dirty="0"/>
              <a:t>「</a:t>
            </a:r>
            <a:r>
              <a:rPr kumimoji="1" lang="en-US" altLang="ja-JP" sz="800" dirty="0"/>
              <a:t>×</a:t>
            </a:r>
            <a:r>
              <a:rPr kumimoji="1" lang="ja-JP" altLang="en-US" sz="800" dirty="0"/>
              <a:t>」「</a:t>
            </a:r>
            <a:r>
              <a:rPr kumimoji="1" lang="en-US" altLang="ja-JP" sz="800" dirty="0"/>
              <a:t>-</a:t>
            </a:r>
            <a:r>
              <a:rPr kumimoji="1" lang="ja-JP" altLang="en-US" sz="800" dirty="0"/>
              <a:t>」へ</a:t>
            </a:r>
            <a:endParaRPr kumimoji="1" lang="en-US" altLang="ja-JP" sz="800" dirty="0"/>
          </a:p>
        </p:txBody>
      </p:sp>
      <p:sp>
        <p:nvSpPr>
          <p:cNvPr id="94" name="テキスト ボックス 93">
            <a:extLst>
              <a:ext uri="{FF2B5EF4-FFF2-40B4-BE49-F238E27FC236}">
                <a16:creationId xmlns:a16="http://schemas.microsoft.com/office/drawing/2014/main" id="{D6227C0A-60A3-90D4-286E-5162D72C73CF}"/>
              </a:ext>
            </a:extLst>
          </p:cNvPr>
          <p:cNvSpPr txBox="1"/>
          <p:nvPr/>
        </p:nvSpPr>
        <p:spPr>
          <a:xfrm>
            <a:off x="330736" y="4606395"/>
            <a:ext cx="483188" cy="261610"/>
          </a:xfrm>
          <a:prstGeom prst="rect">
            <a:avLst/>
          </a:prstGeom>
          <a:noFill/>
        </p:spPr>
        <p:txBody>
          <a:bodyPr wrap="square" rtlCol="0">
            <a:spAutoFit/>
          </a:bodyPr>
          <a:lstStyle/>
          <a:p>
            <a:r>
              <a:rPr lang="ja-JP" altLang="en-US" sz="1100" b="1" dirty="0">
                <a:solidFill>
                  <a:schemeClr val="tx1">
                    <a:lumMod val="50000"/>
                    <a:lumOff val="50000"/>
                  </a:schemeClr>
                </a:solidFill>
              </a:rPr>
              <a:t>楽市</a:t>
            </a:r>
            <a:endParaRPr kumimoji="1" lang="en-US" altLang="ja-JP" sz="1100" b="1" dirty="0">
              <a:solidFill>
                <a:schemeClr val="tx1">
                  <a:lumMod val="50000"/>
                  <a:lumOff val="50000"/>
                </a:schemeClr>
              </a:solidFill>
            </a:endParaRPr>
          </a:p>
        </p:txBody>
      </p:sp>
      <p:sp>
        <p:nvSpPr>
          <p:cNvPr id="95" name="テキスト ボックス 94">
            <a:extLst>
              <a:ext uri="{FF2B5EF4-FFF2-40B4-BE49-F238E27FC236}">
                <a16:creationId xmlns:a16="http://schemas.microsoft.com/office/drawing/2014/main" id="{0F0D6025-B28A-6F81-0C4D-1293AC480896}"/>
              </a:ext>
            </a:extLst>
          </p:cNvPr>
          <p:cNvSpPr txBox="1"/>
          <p:nvPr/>
        </p:nvSpPr>
        <p:spPr>
          <a:xfrm>
            <a:off x="-33258" y="5394661"/>
            <a:ext cx="794241" cy="261610"/>
          </a:xfrm>
          <a:prstGeom prst="rect">
            <a:avLst/>
          </a:prstGeom>
          <a:noFill/>
        </p:spPr>
        <p:txBody>
          <a:bodyPr wrap="square" rtlCol="0">
            <a:spAutoFit/>
          </a:bodyPr>
          <a:lstStyle/>
          <a:p>
            <a:r>
              <a:rPr lang="ja-JP" altLang="en-US" sz="1100" b="1" dirty="0">
                <a:solidFill>
                  <a:schemeClr val="tx1">
                    <a:lumMod val="50000"/>
                    <a:lumOff val="50000"/>
                  </a:schemeClr>
                </a:solidFill>
              </a:rPr>
              <a:t>オーナー</a:t>
            </a:r>
            <a:endParaRPr kumimoji="1" lang="en-US" altLang="ja-JP" sz="1100" b="1" dirty="0">
              <a:solidFill>
                <a:schemeClr val="tx1">
                  <a:lumMod val="50000"/>
                  <a:lumOff val="50000"/>
                </a:schemeClr>
              </a:solidFill>
            </a:endParaRPr>
          </a:p>
        </p:txBody>
      </p:sp>
      <p:sp>
        <p:nvSpPr>
          <p:cNvPr id="97" name="テキスト ボックス 96">
            <a:extLst>
              <a:ext uri="{FF2B5EF4-FFF2-40B4-BE49-F238E27FC236}">
                <a16:creationId xmlns:a16="http://schemas.microsoft.com/office/drawing/2014/main" id="{E4170847-4EFB-424A-1D36-90B690C7E7D8}"/>
              </a:ext>
            </a:extLst>
          </p:cNvPr>
          <p:cNvSpPr txBox="1"/>
          <p:nvPr/>
        </p:nvSpPr>
        <p:spPr>
          <a:xfrm>
            <a:off x="1543149" y="6070620"/>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98" name="矢印: 右 97">
            <a:extLst>
              <a:ext uri="{FF2B5EF4-FFF2-40B4-BE49-F238E27FC236}">
                <a16:creationId xmlns:a16="http://schemas.microsoft.com/office/drawing/2014/main" id="{581BC543-2AAE-B690-130C-809109700B87}"/>
              </a:ext>
            </a:extLst>
          </p:cNvPr>
          <p:cNvSpPr/>
          <p:nvPr/>
        </p:nvSpPr>
        <p:spPr>
          <a:xfrm rot="5400000">
            <a:off x="1766566" y="5927179"/>
            <a:ext cx="640417" cy="132185"/>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247F3C3A-E66F-B913-521C-275CCB5520D3}"/>
              </a:ext>
            </a:extLst>
          </p:cNvPr>
          <p:cNvSpPr txBox="1"/>
          <p:nvPr/>
        </p:nvSpPr>
        <p:spPr>
          <a:xfrm>
            <a:off x="139382" y="6214069"/>
            <a:ext cx="794241" cy="430887"/>
          </a:xfrm>
          <a:prstGeom prst="rect">
            <a:avLst/>
          </a:prstGeom>
          <a:noFill/>
        </p:spPr>
        <p:txBody>
          <a:bodyPr wrap="square" rtlCol="0">
            <a:spAutoFit/>
          </a:bodyPr>
          <a:lstStyle/>
          <a:p>
            <a:r>
              <a:rPr kumimoji="1" lang="en-US" altLang="ja-JP" sz="1100" b="1" dirty="0">
                <a:solidFill>
                  <a:schemeClr val="tx1">
                    <a:lumMod val="50000"/>
                    <a:lumOff val="50000"/>
                  </a:schemeClr>
                </a:solidFill>
              </a:rPr>
              <a:t>API</a:t>
            </a:r>
            <a:r>
              <a:rPr kumimoji="1" lang="ja-JP" altLang="en-US" sz="1100" b="1" dirty="0">
                <a:solidFill>
                  <a:schemeClr val="tx1">
                    <a:lumMod val="50000"/>
                    <a:lumOff val="50000"/>
                  </a:schemeClr>
                </a:solidFill>
              </a:rPr>
              <a:t>連携企業</a:t>
            </a:r>
            <a:endParaRPr kumimoji="1" lang="en-US" altLang="ja-JP" sz="1100" b="1" dirty="0">
              <a:solidFill>
                <a:schemeClr val="tx1">
                  <a:lumMod val="50000"/>
                  <a:lumOff val="50000"/>
                </a:schemeClr>
              </a:solidFill>
            </a:endParaRPr>
          </a:p>
        </p:txBody>
      </p:sp>
      <p:sp>
        <p:nvSpPr>
          <p:cNvPr id="100" name="テキスト ボックス 99">
            <a:extLst>
              <a:ext uri="{FF2B5EF4-FFF2-40B4-BE49-F238E27FC236}">
                <a16:creationId xmlns:a16="http://schemas.microsoft.com/office/drawing/2014/main" id="{5D150530-AB77-925B-34B3-7630082BA0F9}"/>
              </a:ext>
            </a:extLst>
          </p:cNvPr>
          <p:cNvSpPr txBox="1"/>
          <p:nvPr/>
        </p:nvSpPr>
        <p:spPr>
          <a:xfrm>
            <a:off x="1717140" y="6298708"/>
            <a:ext cx="821233" cy="261610"/>
          </a:xfrm>
          <a:prstGeom prst="rect">
            <a:avLst/>
          </a:prstGeom>
          <a:noFill/>
        </p:spPr>
        <p:txBody>
          <a:bodyPr wrap="square" rtlCol="0">
            <a:spAutoFit/>
          </a:bodyPr>
          <a:lstStyle/>
          <a:p>
            <a:r>
              <a:rPr kumimoji="1" lang="ja-JP" altLang="en-US" sz="1100" b="1" dirty="0"/>
              <a:t>不可確定</a:t>
            </a:r>
            <a:endParaRPr kumimoji="1" lang="en-US" altLang="ja-JP" sz="1100" b="1" dirty="0"/>
          </a:p>
        </p:txBody>
      </p:sp>
      <p:sp>
        <p:nvSpPr>
          <p:cNvPr id="101" name="テキスト ボックス 100">
            <a:extLst>
              <a:ext uri="{FF2B5EF4-FFF2-40B4-BE49-F238E27FC236}">
                <a16:creationId xmlns:a16="http://schemas.microsoft.com/office/drawing/2014/main" id="{C9E8500F-BD3C-5B04-4D21-8546501C325E}"/>
              </a:ext>
            </a:extLst>
          </p:cNvPr>
          <p:cNvSpPr txBox="1"/>
          <p:nvPr/>
        </p:nvSpPr>
        <p:spPr>
          <a:xfrm>
            <a:off x="3623232" y="5776707"/>
            <a:ext cx="1202473" cy="338554"/>
          </a:xfrm>
          <a:prstGeom prst="rect">
            <a:avLst/>
          </a:prstGeom>
          <a:noFill/>
        </p:spPr>
        <p:txBody>
          <a:bodyPr wrap="square" rtlCol="0">
            <a:spAutoFit/>
          </a:bodyPr>
          <a:lstStyle/>
          <a:p>
            <a:r>
              <a:rPr kumimoji="1" lang="ja-JP" altLang="en-US" sz="1000" dirty="0"/>
              <a:t>メール送信</a:t>
            </a:r>
            <a:endParaRPr kumimoji="1" lang="en-US" altLang="ja-JP" sz="1000" dirty="0"/>
          </a:p>
          <a:p>
            <a:r>
              <a:rPr lang="ja-JP" altLang="en-US" sz="600" dirty="0"/>
              <a:t>（</a:t>
            </a:r>
            <a:r>
              <a:rPr lang="en-US" altLang="ja-JP" sz="600" dirty="0"/>
              <a:t>API</a:t>
            </a:r>
            <a:r>
              <a:rPr lang="ja-JP" altLang="en-US" sz="600" dirty="0"/>
              <a:t>連携企業　担当者</a:t>
            </a:r>
            <a:r>
              <a:rPr kumimoji="1" lang="ja-JP" altLang="en-US" sz="600" dirty="0"/>
              <a:t>）</a:t>
            </a:r>
            <a:endParaRPr kumimoji="1" lang="en-US" altLang="ja-JP" sz="600" dirty="0"/>
          </a:p>
        </p:txBody>
      </p:sp>
      <p:sp>
        <p:nvSpPr>
          <p:cNvPr id="102" name="テキスト ボックス 101">
            <a:extLst>
              <a:ext uri="{FF2B5EF4-FFF2-40B4-BE49-F238E27FC236}">
                <a16:creationId xmlns:a16="http://schemas.microsoft.com/office/drawing/2014/main" id="{390127BC-6888-E8F9-69F5-8DCFD81A88A8}"/>
              </a:ext>
            </a:extLst>
          </p:cNvPr>
          <p:cNvSpPr txBox="1"/>
          <p:nvPr/>
        </p:nvSpPr>
        <p:spPr>
          <a:xfrm>
            <a:off x="1583488" y="5078262"/>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106" name="四角形: 角を丸くする 105">
            <a:extLst>
              <a:ext uri="{FF2B5EF4-FFF2-40B4-BE49-F238E27FC236}">
                <a16:creationId xmlns:a16="http://schemas.microsoft.com/office/drawing/2014/main" id="{A8380BB8-FBE6-2FFC-6748-42FEA7C36660}"/>
              </a:ext>
            </a:extLst>
          </p:cNvPr>
          <p:cNvSpPr/>
          <p:nvPr/>
        </p:nvSpPr>
        <p:spPr>
          <a:xfrm>
            <a:off x="973870" y="4379034"/>
            <a:ext cx="521825" cy="239560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C4FAEB4A-3760-A5E5-934F-21AAC9B66A47}"/>
              </a:ext>
            </a:extLst>
          </p:cNvPr>
          <p:cNvSpPr txBox="1"/>
          <p:nvPr/>
        </p:nvSpPr>
        <p:spPr>
          <a:xfrm>
            <a:off x="1090574" y="4433013"/>
            <a:ext cx="429505" cy="2271103"/>
          </a:xfrm>
          <a:prstGeom prst="rect">
            <a:avLst/>
          </a:prstGeom>
          <a:noFill/>
        </p:spPr>
        <p:txBody>
          <a:bodyPr wrap="square" rtlCol="0">
            <a:spAutoFit/>
          </a:bodyPr>
          <a:lstStyle/>
          <a:p>
            <a:r>
              <a:rPr kumimoji="1" lang="ja-JP" altLang="en-US" sz="1100" b="1" dirty="0">
                <a:solidFill>
                  <a:schemeClr val="tx1">
                    <a:lumMod val="50000"/>
                    <a:lumOff val="50000"/>
                  </a:schemeClr>
                </a:solidFill>
              </a:rPr>
              <a:t>申込は実施確定の場合と同じ</a:t>
            </a:r>
            <a:endParaRPr kumimoji="1" lang="en-US" altLang="ja-JP" sz="1100" b="1" dirty="0">
              <a:solidFill>
                <a:schemeClr val="tx1">
                  <a:lumMod val="50000"/>
                  <a:lumOff val="50000"/>
                </a:schemeClr>
              </a:solidFill>
            </a:endParaRPr>
          </a:p>
        </p:txBody>
      </p:sp>
      <p:cxnSp>
        <p:nvCxnSpPr>
          <p:cNvPr id="112" name="直線矢印コネクタ 111">
            <a:extLst>
              <a:ext uri="{FF2B5EF4-FFF2-40B4-BE49-F238E27FC236}">
                <a16:creationId xmlns:a16="http://schemas.microsoft.com/office/drawing/2014/main" id="{F410D3C8-E2AC-35CB-0413-47DF8041406B}"/>
              </a:ext>
            </a:extLst>
          </p:cNvPr>
          <p:cNvCxnSpPr>
            <a:cxnSpLocks/>
            <a:endCxn id="113" idx="1"/>
          </p:cNvCxnSpPr>
          <p:nvPr/>
        </p:nvCxnSpPr>
        <p:spPr>
          <a:xfrm>
            <a:off x="2513116" y="6479688"/>
            <a:ext cx="267615" cy="184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3" name="テキスト ボックス 112">
            <a:extLst>
              <a:ext uri="{FF2B5EF4-FFF2-40B4-BE49-F238E27FC236}">
                <a16:creationId xmlns:a16="http://schemas.microsoft.com/office/drawing/2014/main" id="{EEE9CA19-12F9-1675-9BD0-F31B4012209A}"/>
              </a:ext>
            </a:extLst>
          </p:cNvPr>
          <p:cNvSpPr txBox="1"/>
          <p:nvPr/>
        </p:nvSpPr>
        <p:spPr>
          <a:xfrm>
            <a:off x="2780731" y="6510769"/>
            <a:ext cx="998952" cy="307777"/>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500" dirty="0"/>
              <a:t>（お客様</a:t>
            </a:r>
            <a:r>
              <a:rPr kumimoji="1" lang="ja-JP" altLang="en-US" sz="500" dirty="0"/>
              <a:t>）</a:t>
            </a:r>
            <a:endParaRPr kumimoji="1" lang="en-US" altLang="ja-JP" sz="500" dirty="0"/>
          </a:p>
        </p:txBody>
      </p:sp>
      <p:sp>
        <p:nvSpPr>
          <p:cNvPr id="114" name="矢印: 右 113">
            <a:extLst>
              <a:ext uri="{FF2B5EF4-FFF2-40B4-BE49-F238E27FC236}">
                <a16:creationId xmlns:a16="http://schemas.microsoft.com/office/drawing/2014/main" id="{C33E3F24-0AA6-E103-DDED-AB0F773992DE}"/>
              </a:ext>
            </a:extLst>
          </p:cNvPr>
          <p:cNvSpPr/>
          <p:nvPr/>
        </p:nvSpPr>
        <p:spPr>
          <a:xfrm>
            <a:off x="6268957" y="3034085"/>
            <a:ext cx="5493864" cy="640418"/>
          </a:xfrm>
          <a:prstGeom prst="rightArrow">
            <a:avLst>
              <a:gd name="adj1" fmla="val 50000"/>
              <a:gd name="adj2" fmla="val 61106"/>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矢印: 右 114">
            <a:extLst>
              <a:ext uri="{FF2B5EF4-FFF2-40B4-BE49-F238E27FC236}">
                <a16:creationId xmlns:a16="http://schemas.microsoft.com/office/drawing/2014/main" id="{3F2289DD-AA35-1127-1CA1-1C0CF27B6E76}"/>
              </a:ext>
            </a:extLst>
          </p:cNvPr>
          <p:cNvSpPr/>
          <p:nvPr/>
        </p:nvSpPr>
        <p:spPr>
          <a:xfrm>
            <a:off x="6289164" y="2237368"/>
            <a:ext cx="5473657" cy="640418"/>
          </a:xfrm>
          <a:prstGeom prst="rightArrow">
            <a:avLst>
              <a:gd name="adj1" fmla="val 50000"/>
              <a:gd name="adj2" fmla="val 6110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E9D08DCE-6418-6079-FA25-6559FC400F32}"/>
              </a:ext>
            </a:extLst>
          </p:cNvPr>
          <p:cNvSpPr txBox="1"/>
          <p:nvPr/>
        </p:nvSpPr>
        <p:spPr>
          <a:xfrm>
            <a:off x="6268956" y="2391355"/>
            <a:ext cx="597029" cy="261610"/>
          </a:xfrm>
          <a:prstGeom prst="rect">
            <a:avLst/>
          </a:prstGeom>
          <a:noFill/>
        </p:spPr>
        <p:txBody>
          <a:bodyPr wrap="square" rtlCol="0">
            <a:spAutoFit/>
          </a:bodyPr>
          <a:lstStyle/>
          <a:p>
            <a:r>
              <a:rPr kumimoji="1" lang="ja-JP" altLang="en-US" sz="1100" b="1" dirty="0"/>
              <a:t>申込</a:t>
            </a:r>
            <a:endParaRPr kumimoji="1" lang="en-US" altLang="ja-JP" sz="1100" b="1" dirty="0"/>
          </a:p>
        </p:txBody>
      </p:sp>
      <p:sp>
        <p:nvSpPr>
          <p:cNvPr id="117" name="テキスト ボックス 116">
            <a:extLst>
              <a:ext uri="{FF2B5EF4-FFF2-40B4-BE49-F238E27FC236}">
                <a16:creationId xmlns:a16="http://schemas.microsoft.com/office/drawing/2014/main" id="{F7F73D97-A6BA-7F6F-C61A-6FA33F8CDE68}"/>
              </a:ext>
            </a:extLst>
          </p:cNvPr>
          <p:cNvSpPr txBox="1"/>
          <p:nvPr/>
        </p:nvSpPr>
        <p:spPr>
          <a:xfrm>
            <a:off x="8261517" y="1894778"/>
            <a:ext cx="1703348" cy="500137"/>
          </a:xfrm>
          <a:prstGeom prst="rect">
            <a:avLst/>
          </a:prstGeom>
          <a:noFill/>
        </p:spPr>
        <p:txBody>
          <a:bodyPr wrap="square" rtlCol="0">
            <a:spAutoFit/>
          </a:bodyPr>
          <a:lstStyle/>
          <a:p>
            <a:r>
              <a:rPr lang="ja-JP" altLang="en-US" sz="900" dirty="0"/>
              <a:t>案件レコード更新</a:t>
            </a:r>
            <a:r>
              <a:rPr lang="en-US" altLang="ja-JP" sz="900" dirty="0"/>
              <a:t>(</a:t>
            </a:r>
            <a:r>
              <a:rPr lang="ja-JP" altLang="en-US" sz="900" dirty="0"/>
              <a:t>自動</a:t>
            </a:r>
            <a:r>
              <a:rPr lang="en-US" altLang="ja-JP" sz="900" dirty="0"/>
              <a:t>)</a:t>
            </a:r>
          </a:p>
          <a:p>
            <a:r>
              <a:rPr lang="ja-JP" altLang="en-US" sz="1050" dirty="0"/>
              <a:t>　</a:t>
            </a:r>
            <a:r>
              <a:rPr lang="ja-JP" altLang="en-US" sz="700" dirty="0"/>
              <a:t>→例）</a:t>
            </a:r>
            <a:r>
              <a:rPr lang="en-US" altLang="ja-JP" sz="700" dirty="0"/>
              <a:t>2025/04/03 16:35 </a:t>
            </a:r>
            <a:r>
              <a:rPr lang="ja-JP" altLang="en-US" sz="700" dirty="0"/>
              <a:t>オーナーよりステータス変更あり</a:t>
            </a:r>
            <a:endParaRPr lang="en-US" altLang="ja-JP" sz="700" dirty="0"/>
          </a:p>
        </p:txBody>
      </p:sp>
      <p:sp>
        <p:nvSpPr>
          <p:cNvPr id="118" name="テキスト ボックス 117">
            <a:extLst>
              <a:ext uri="{FF2B5EF4-FFF2-40B4-BE49-F238E27FC236}">
                <a16:creationId xmlns:a16="http://schemas.microsoft.com/office/drawing/2014/main" id="{7CB98356-EAAE-FB6C-B412-070E468D48C3}"/>
              </a:ext>
            </a:extLst>
          </p:cNvPr>
          <p:cNvSpPr txBox="1"/>
          <p:nvPr/>
        </p:nvSpPr>
        <p:spPr>
          <a:xfrm>
            <a:off x="8297718" y="3274403"/>
            <a:ext cx="821233" cy="261610"/>
          </a:xfrm>
          <a:prstGeom prst="rect">
            <a:avLst/>
          </a:prstGeom>
          <a:noFill/>
        </p:spPr>
        <p:txBody>
          <a:bodyPr wrap="square" rtlCol="0">
            <a:spAutoFit/>
          </a:bodyPr>
          <a:lstStyle/>
          <a:p>
            <a:r>
              <a:rPr kumimoji="1" lang="ja-JP" altLang="en-US" sz="1100" b="1" dirty="0"/>
              <a:t>実施確定</a:t>
            </a:r>
            <a:endParaRPr kumimoji="1" lang="en-US" altLang="ja-JP" sz="1100" b="1" dirty="0"/>
          </a:p>
        </p:txBody>
      </p:sp>
      <p:sp>
        <p:nvSpPr>
          <p:cNvPr id="119" name="テキスト ボックス 118">
            <a:extLst>
              <a:ext uri="{FF2B5EF4-FFF2-40B4-BE49-F238E27FC236}">
                <a16:creationId xmlns:a16="http://schemas.microsoft.com/office/drawing/2014/main" id="{96C87CBE-4A89-5D35-D8AD-F8D60FAB6B2E}"/>
              </a:ext>
            </a:extLst>
          </p:cNvPr>
          <p:cNvSpPr txBox="1"/>
          <p:nvPr/>
        </p:nvSpPr>
        <p:spPr>
          <a:xfrm>
            <a:off x="7101669" y="2757130"/>
            <a:ext cx="1033121" cy="338554"/>
          </a:xfrm>
          <a:prstGeom prst="rect">
            <a:avLst/>
          </a:prstGeom>
          <a:noFill/>
        </p:spPr>
        <p:txBody>
          <a:bodyPr wrap="square" rtlCol="0">
            <a:spAutoFit/>
          </a:bodyPr>
          <a:lstStyle/>
          <a:p>
            <a:r>
              <a:rPr kumimoji="1" lang="ja-JP" altLang="en-US" sz="1000" dirty="0"/>
              <a:t>メール送信</a:t>
            </a:r>
            <a:endParaRPr kumimoji="1" lang="en-US" altLang="ja-JP" sz="1000" dirty="0"/>
          </a:p>
          <a:p>
            <a:r>
              <a:rPr lang="ja-JP" altLang="en-US" sz="600" dirty="0"/>
              <a:t>（</a:t>
            </a:r>
            <a:r>
              <a:rPr kumimoji="1" lang="en-US" altLang="ja-JP" sz="600" dirty="0"/>
              <a:t>CLM</a:t>
            </a:r>
            <a:r>
              <a:rPr kumimoji="1" lang="ja-JP" altLang="en-US" sz="600" dirty="0"/>
              <a:t>営業・</a:t>
            </a:r>
            <a:r>
              <a:rPr kumimoji="1" lang="en-US" altLang="ja-JP" sz="600" dirty="0" err="1"/>
              <a:t>rakuichi</a:t>
            </a:r>
            <a:r>
              <a:rPr kumimoji="1" lang="ja-JP" altLang="en-US" sz="600" dirty="0"/>
              <a:t>）</a:t>
            </a:r>
            <a:endParaRPr kumimoji="1" lang="en-US" altLang="ja-JP" sz="600" dirty="0"/>
          </a:p>
        </p:txBody>
      </p:sp>
      <p:cxnSp>
        <p:nvCxnSpPr>
          <p:cNvPr id="120" name="直線矢印コネクタ 119">
            <a:extLst>
              <a:ext uri="{FF2B5EF4-FFF2-40B4-BE49-F238E27FC236}">
                <a16:creationId xmlns:a16="http://schemas.microsoft.com/office/drawing/2014/main" id="{096BBC3C-E747-DE7F-5182-2967A933372B}"/>
              </a:ext>
            </a:extLst>
          </p:cNvPr>
          <p:cNvCxnSpPr>
            <a:cxnSpLocks/>
          </p:cNvCxnSpPr>
          <p:nvPr/>
        </p:nvCxnSpPr>
        <p:spPr>
          <a:xfrm>
            <a:off x="6680009" y="2595938"/>
            <a:ext cx="509655" cy="3801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1" name="直線矢印コネクタ 120">
            <a:extLst>
              <a:ext uri="{FF2B5EF4-FFF2-40B4-BE49-F238E27FC236}">
                <a16:creationId xmlns:a16="http://schemas.microsoft.com/office/drawing/2014/main" id="{CD60B17A-3C9F-513B-517B-980A933DCFA1}"/>
              </a:ext>
            </a:extLst>
          </p:cNvPr>
          <p:cNvCxnSpPr>
            <a:cxnSpLocks/>
            <a:endCxn id="129" idx="1"/>
          </p:cNvCxnSpPr>
          <p:nvPr/>
        </p:nvCxnSpPr>
        <p:spPr>
          <a:xfrm>
            <a:off x="8824169" y="2688264"/>
            <a:ext cx="277636" cy="2377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2" name="矢印: 右 121">
            <a:extLst>
              <a:ext uri="{FF2B5EF4-FFF2-40B4-BE49-F238E27FC236}">
                <a16:creationId xmlns:a16="http://schemas.microsoft.com/office/drawing/2014/main" id="{D2330DB7-2CFE-7A5A-5DDD-FEE7EF3673CB}"/>
              </a:ext>
            </a:extLst>
          </p:cNvPr>
          <p:cNvSpPr/>
          <p:nvPr/>
        </p:nvSpPr>
        <p:spPr>
          <a:xfrm rot="16200000">
            <a:off x="6178557" y="2839440"/>
            <a:ext cx="640418" cy="143140"/>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a:extLst>
              <a:ext uri="{FF2B5EF4-FFF2-40B4-BE49-F238E27FC236}">
                <a16:creationId xmlns:a16="http://schemas.microsoft.com/office/drawing/2014/main" id="{5D3A3D86-FCEB-7E03-E7C2-B3645D2CCB4B}"/>
              </a:ext>
            </a:extLst>
          </p:cNvPr>
          <p:cNvSpPr txBox="1"/>
          <p:nvPr/>
        </p:nvSpPr>
        <p:spPr>
          <a:xfrm>
            <a:off x="6239253" y="3271041"/>
            <a:ext cx="821233" cy="261610"/>
          </a:xfrm>
          <a:prstGeom prst="rect">
            <a:avLst/>
          </a:prstGeom>
          <a:noFill/>
        </p:spPr>
        <p:txBody>
          <a:bodyPr wrap="square" rtlCol="0">
            <a:spAutoFit/>
          </a:bodyPr>
          <a:lstStyle/>
          <a:p>
            <a:r>
              <a:rPr lang="ja-JP" altLang="en-US" sz="1100" b="1" dirty="0"/>
              <a:t>予約受付</a:t>
            </a:r>
            <a:endParaRPr kumimoji="1" lang="en-US" altLang="ja-JP" sz="1100" b="1" dirty="0"/>
          </a:p>
        </p:txBody>
      </p:sp>
      <p:sp>
        <p:nvSpPr>
          <p:cNvPr id="124" name="テキスト ボックス 123">
            <a:extLst>
              <a:ext uri="{FF2B5EF4-FFF2-40B4-BE49-F238E27FC236}">
                <a16:creationId xmlns:a16="http://schemas.microsoft.com/office/drawing/2014/main" id="{A29D6959-3759-00FD-7466-EB2B8A34AB45}"/>
              </a:ext>
            </a:extLst>
          </p:cNvPr>
          <p:cNvSpPr txBox="1"/>
          <p:nvPr/>
        </p:nvSpPr>
        <p:spPr>
          <a:xfrm>
            <a:off x="8339890" y="2418730"/>
            <a:ext cx="821233" cy="261610"/>
          </a:xfrm>
          <a:prstGeom prst="rect">
            <a:avLst/>
          </a:prstGeom>
          <a:noFill/>
        </p:spPr>
        <p:txBody>
          <a:bodyPr wrap="square" rtlCol="0">
            <a:spAutoFit/>
          </a:bodyPr>
          <a:lstStyle/>
          <a:p>
            <a:r>
              <a:rPr kumimoji="1" lang="ja-JP" altLang="en-US" sz="1100" b="1" dirty="0"/>
              <a:t>実施確定</a:t>
            </a:r>
            <a:endParaRPr kumimoji="1" lang="en-US" altLang="ja-JP" sz="1100" b="1" dirty="0"/>
          </a:p>
        </p:txBody>
      </p:sp>
      <p:sp>
        <p:nvSpPr>
          <p:cNvPr id="125" name="テキスト ボックス 124">
            <a:extLst>
              <a:ext uri="{FF2B5EF4-FFF2-40B4-BE49-F238E27FC236}">
                <a16:creationId xmlns:a16="http://schemas.microsoft.com/office/drawing/2014/main" id="{8F3A44BE-F35D-DA4C-59F4-7EA7829AB4F5}"/>
              </a:ext>
            </a:extLst>
          </p:cNvPr>
          <p:cNvSpPr txBox="1"/>
          <p:nvPr/>
        </p:nvSpPr>
        <p:spPr>
          <a:xfrm>
            <a:off x="5570466" y="2793461"/>
            <a:ext cx="809645" cy="430887"/>
          </a:xfrm>
          <a:prstGeom prst="rect">
            <a:avLst/>
          </a:prstGeom>
          <a:noFill/>
        </p:spPr>
        <p:txBody>
          <a:bodyPr wrap="square" rtlCol="0">
            <a:spAutoFit/>
          </a:bodyPr>
          <a:lstStyle/>
          <a:p>
            <a:r>
              <a:rPr kumimoji="1" lang="ja-JP" altLang="en-US" sz="1100" b="1" dirty="0">
                <a:solidFill>
                  <a:srgbClr val="FF0000"/>
                </a:solidFill>
              </a:rPr>
              <a:t>実施確定の場合</a:t>
            </a:r>
            <a:endParaRPr kumimoji="1" lang="en-US" altLang="ja-JP" sz="1100" b="1" dirty="0">
              <a:solidFill>
                <a:srgbClr val="FF0000"/>
              </a:solidFill>
            </a:endParaRPr>
          </a:p>
        </p:txBody>
      </p:sp>
      <p:sp>
        <p:nvSpPr>
          <p:cNvPr id="126" name="テキスト ボックス 125">
            <a:extLst>
              <a:ext uri="{FF2B5EF4-FFF2-40B4-BE49-F238E27FC236}">
                <a16:creationId xmlns:a16="http://schemas.microsoft.com/office/drawing/2014/main" id="{6989AA9B-16A1-51F1-6AAF-A29C9838DE1B}"/>
              </a:ext>
            </a:extLst>
          </p:cNvPr>
          <p:cNvSpPr txBox="1"/>
          <p:nvPr/>
        </p:nvSpPr>
        <p:spPr>
          <a:xfrm>
            <a:off x="5814927" y="2404729"/>
            <a:ext cx="483188" cy="261610"/>
          </a:xfrm>
          <a:prstGeom prst="rect">
            <a:avLst/>
          </a:prstGeom>
          <a:noFill/>
        </p:spPr>
        <p:txBody>
          <a:bodyPr wrap="square" rtlCol="0">
            <a:spAutoFit/>
          </a:bodyPr>
          <a:lstStyle/>
          <a:p>
            <a:r>
              <a:rPr lang="ja-JP" altLang="en-US" sz="1100" b="1" dirty="0">
                <a:solidFill>
                  <a:schemeClr val="tx1">
                    <a:lumMod val="50000"/>
                    <a:lumOff val="50000"/>
                  </a:schemeClr>
                </a:solidFill>
              </a:rPr>
              <a:t>楽市</a:t>
            </a:r>
            <a:endParaRPr kumimoji="1" lang="en-US" altLang="ja-JP" sz="1100" b="1" dirty="0">
              <a:solidFill>
                <a:schemeClr val="tx1">
                  <a:lumMod val="50000"/>
                  <a:lumOff val="50000"/>
                </a:schemeClr>
              </a:solidFill>
            </a:endParaRPr>
          </a:p>
        </p:txBody>
      </p:sp>
      <p:sp>
        <p:nvSpPr>
          <p:cNvPr id="127" name="テキスト ボックス 126">
            <a:extLst>
              <a:ext uri="{FF2B5EF4-FFF2-40B4-BE49-F238E27FC236}">
                <a16:creationId xmlns:a16="http://schemas.microsoft.com/office/drawing/2014/main" id="{14620572-07D7-8C7A-9F54-A57141A5F5B6}"/>
              </a:ext>
            </a:extLst>
          </p:cNvPr>
          <p:cNvSpPr txBox="1"/>
          <p:nvPr/>
        </p:nvSpPr>
        <p:spPr>
          <a:xfrm>
            <a:off x="6254205" y="1184408"/>
            <a:ext cx="2569560" cy="1077218"/>
          </a:xfrm>
          <a:prstGeom prst="rect">
            <a:avLst/>
          </a:prstGeom>
          <a:noFill/>
        </p:spPr>
        <p:txBody>
          <a:bodyPr wrap="square" rtlCol="0">
            <a:spAutoFit/>
          </a:bodyPr>
          <a:lstStyle/>
          <a:p>
            <a:r>
              <a:rPr lang="ja-JP" altLang="en-US" sz="900" dirty="0"/>
              <a:t>案件レコード作成</a:t>
            </a:r>
            <a:r>
              <a:rPr lang="en-US" altLang="ja-JP" sz="900" dirty="0"/>
              <a:t>(</a:t>
            </a:r>
            <a:r>
              <a:rPr lang="ja-JP" altLang="en-US" sz="900" dirty="0"/>
              <a:t>自動</a:t>
            </a:r>
            <a:r>
              <a:rPr lang="en-US" altLang="ja-JP" sz="900" dirty="0"/>
              <a:t>)</a:t>
            </a:r>
          </a:p>
          <a:p>
            <a:r>
              <a:rPr lang="ja-JP" altLang="en-US" sz="900" dirty="0"/>
              <a:t>・次回対応日登録→営業日換算＋</a:t>
            </a:r>
            <a:r>
              <a:rPr lang="en-US" altLang="ja-JP" sz="900" dirty="0"/>
              <a:t>1</a:t>
            </a:r>
            <a:r>
              <a:rPr lang="ja-JP" altLang="en-US" sz="900" dirty="0"/>
              <a:t>日にて登録</a:t>
            </a:r>
            <a:endParaRPr lang="en-US" altLang="ja-JP" sz="900" dirty="0"/>
          </a:p>
          <a:p>
            <a:r>
              <a:rPr lang="ja-JP" altLang="en-US" sz="900" dirty="0"/>
              <a:t>・施設カレンダー「</a:t>
            </a:r>
            <a:r>
              <a:rPr lang="en-US" altLang="ja-JP" sz="900" dirty="0"/>
              <a:t>×</a:t>
            </a:r>
            <a:r>
              <a:rPr lang="ja-JP" altLang="en-US" sz="900" dirty="0"/>
              <a:t>」</a:t>
            </a:r>
            <a:endParaRPr lang="en-US" altLang="ja-JP" sz="900" dirty="0"/>
          </a:p>
          <a:p>
            <a:r>
              <a:rPr lang="ja-JP" altLang="en-US" sz="900" dirty="0">
                <a:solidFill>
                  <a:srgbClr val="FF0000"/>
                </a:solidFill>
                <a:highlight>
                  <a:srgbClr val="FFFF00"/>
                </a:highlight>
              </a:rPr>
              <a:t>・</a:t>
            </a:r>
            <a:r>
              <a:rPr lang="en-US" altLang="ja-JP" sz="900" dirty="0">
                <a:solidFill>
                  <a:srgbClr val="FF0000"/>
                </a:solidFill>
                <a:highlight>
                  <a:srgbClr val="FFFF00"/>
                </a:highlight>
              </a:rPr>
              <a:t>API</a:t>
            </a:r>
            <a:r>
              <a:rPr lang="ja-JP" altLang="en-US" sz="900" dirty="0">
                <a:solidFill>
                  <a:srgbClr val="FF0000"/>
                </a:solidFill>
                <a:highlight>
                  <a:srgbClr val="FFFF00"/>
                </a:highlight>
              </a:rPr>
              <a:t>連携企業情報登録</a:t>
            </a:r>
            <a:endParaRPr lang="en-US" altLang="ja-JP" sz="900" dirty="0">
              <a:solidFill>
                <a:srgbClr val="FF0000"/>
              </a:solidFill>
              <a:highlight>
                <a:srgbClr val="FFFF00"/>
              </a:highlight>
            </a:endParaRPr>
          </a:p>
          <a:p>
            <a:r>
              <a:rPr lang="ja-JP" altLang="en-US" sz="1050" dirty="0"/>
              <a:t>・備忘録へ記載</a:t>
            </a:r>
            <a:endParaRPr lang="en-US" altLang="ja-JP" sz="1050" dirty="0"/>
          </a:p>
          <a:p>
            <a:r>
              <a:rPr lang="ja-JP" altLang="en-US" sz="1050" dirty="0"/>
              <a:t>　</a:t>
            </a:r>
            <a:r>
              <a:rPr lang="ja-JP" altLang="en-US" sz="900" dirty="0"/>
              <a:t>→</a:t>
            </a:r>
            <a:r>
              <a:rPr lang="ja-JP" altLang="en-US" sz="700" dirty="0"/>
              <a:t>例）</a:t>
            </a:r>
            <a:r>
              <a:rPr lang="en-US" altLang="ja-JP" sz="700" dirty="0"/>
              <a:t>2025/04/03 16:35 </a:t>
            </a:r>
            <a:r>
              <a:rPr lang="ja-JP" altLang="en-US" sz="700" dirty="0"/>
              <a:t>オーナーより</a:t>
            </a:r>
            <a:endParaRPr lang="en-US" altLang="ja-JP" sz="700" dirty="0"/>
          </a:p>
          <a:p>
            <a:r>
              <a:rPr lang="ja-JP" altLang="en-US" sz="700" dirty="0"/>
              <a:t>　　　　　申込あり</a:t>
            </a:r>
            <a:endParaRPr lang="en-US" altLang="ja-JP" sz="700" dirty="0"/>
          </a:p>
        </p:txBody>
      </p:sp>
      <p:sp>
        <p:nvSpPr>
          <p:cNvPr id="128" name="テキスト ボックス 127">
            <a:extLst>
              <a:ext uri="{FF2B5EF4-FFF2-40B4-BE49-F238E27FC236}">
                <a16:creationId xmlns:a16="http://schemas.microsoft.com/office/drawing/2014/main" id="{DA215824-0B97-AAE4-DB49-9DCC9261097F}"/>
              </a:ext>
            </a:extLst>
          </p:cNvPr>
          <p:cNvSpPr txBox="1"/>
          <p:nvPr/>
        </p:nvSpPr>
        <p:spPr>
          <a:xfrm>
            <a:off x="6532871" y="2968766"/>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129" name="テキスト ボックス 128">
            <a:extLst>
              <a:ext uri="{FF2B5EF4-FFF2-40B4-BE49-F238E27FC236}">
                <a16:creationId xmlns:a16="http://schemas.microsoft.com/office/drawing/2014/main" id="{BEC336ED-EBB0-C960-F2F3-CF3318633A65}"/>
              </a:ext>
            </a:extLst>
          </p:cNvPr>
          <p:cNvSpPr txBox="1"/>
          <p:nvPr/>
        </p:nvSpPr>
        <p:spPr>
          <a:xfrm>
            <a:off x="9101805" y="2756723"/>
            <a:ext cx="1324598" cy="338554"/>
          </a:xfrm>
          <a:prstGeom prst="rect">
            <a:avLst/>
          </a:prstGeom>
          <a:noFill/>
        </p:spPr>
        <p:txBody>
          <a:bodyPr wrap="square" rtlCol="0">
            <a:spAutoFit/>
          </a:bodyPr>
          <a:lstStyle/>
          <a:p>
            <a:r>
              <a:rPr kumimoji="1" lang="ja-JP" altLang="en-US" sz="1000" dirty="0"/>
              <a:t>メール送信</a:t>
            </a:r>
            <a:endParaRPr kumimoji="1" lang="en-US" altLang="ja-JP" sz="1000" dirty="0"/>
          </a:p>
          <a:p>
            <a:r>
              <a:rPr lang="ja-JP" altLang="en-US" sz="600" dirty="0"/>
              <a:t>（</a:t>
            </a:r>
            <a:r>
              <a:rPr kumimoji="1" lang="en-US" altLang="ja-JP" sz="600" dirty="0"/>
              <a:t>CLM</a:t>
            </a:r>
            <a:r>
              <a:rPr kumimoji="1" lang="ja-JP" altLang="en-US" sz="600" dirty="0"/>
              <a:t>営業・</a:t>
            </a:r>
            <a:r>
              <a:rPr kumimoji="1" lang="en-US" altLang="ja-JP" sz="600" dirty="0" err="1"/>
              <a:t>rakuichi</a:t>
            </a:r>
            <a:r>
              <a:rPr kumimoji="1" lang="ja-JP" altLang="en-US" sz="600" dirty="0"/>
              <a:t>）</a:t>
            </a:r>
            <a:endParaRPr kumimoji="1" lang="en-US" altLang="ja-JP" sz="600" dirty="0"/>
          </a:p>
        </p:txBody>
      </p:sp>
      <p:sp>
        <p:nvSpPr>
          <p:cNvPr id="130" name="テキスト ボックス 129">
            <a:extLst>
              <a:ext uri="{FF2B5EF4-FFF2-40B4-BE49-F238E27FC236}">
                <a16:creationId xmlns:a16="http://schemas.microsoft.com/office/drawing/2014/main" id="{81C1D897-4191-7C43-12D0-BF75EAE6708E}"/>
              </a:ext>
            </a:extLst>
          </p:cNvPr>
          <p:cNvSpPr txBox="1"/>
          <p:nvPr/>
        </p:nvSpPr>
        <p:spPr>
          <a:xfrm>
            <a:off x="8653826" y="2982798"/>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131" name="テキスト ボックス 130">
            <a:extLst>
              <a:ext uri="{FF2B5EF4-FFF2-40B4-BE49-F238E27FC236}">
                <a16:creationId xmlns:a16="http://schemas.microsoft.com/office/drawing/2014/main" id="{680DB3B7-712C-DCEA-5424-E6BCD8DFD45A}"/>
              </a:ext>
            </a:extLst>
          </p:cNvPr>
          <p:cNvSpPr txBox="1"/>
          <p:nvPr/>
        </p:nvSpPr>
        <p:spPr>
          <a:xfrm>
            <a:off x="5533109" y="3283326"/>
            <a:ext cx="794241" cy="261610"/>
          </a:xfrm>
          <a:prstGeom prst="rect">
            <a:avLst/>
          </a:prstGeom>
          <a:noFill/>
        </p:spPr>
        <p:txBody>
          <a:bodyPr wrap="square" rtlCol="0">
            <a:spAutoFit/>
          </a:bodyPr>
          <a:lstStyle/>
          <a:p>
            <a:r>
              <a:rPr lang="ja-JP" altLang="en-US" sz="1100" b="1" dirty="0">
                <a:solidFill>
                  <a:schemeClr val="tx1">
                    <a:lumMod val="50000"/>
                    <a:lumOff val="50000"/>
                  </a:schemeClr>
                </a:solidFill>
              </a:rPr>
              <a:t>オーナー</a:t>
            </a:r>
            <a:endParaRPr kumimoji="1" lang="en-US" altLang="ja-JP" sz="1100" b="1" dirty="0">
              <a:solidFill>
                <a:schemeClr val="tx1">
                  <a:lumMod val="50000"/>
                  <a:lumOff val="50000"/>
                </a:schemeClr>
              </a:solidFill>
            </a:endParaRPr>
          </a:p>
        </p:txBody>
      </p:sp>
      <p:sp>
        <p:nvSpPr>
          <p:cNvPr id="132" name="矢印: 右 131">
            <a:extLst>
              <a:ext uri="{FF2B5EF4-FFF2-40B4-BE49-F238E27FC236}">
                <a16:creationId xmlns:a16="http://schemas.microsoft.com/office/drawing/2014/main" id="{033DE929-87B0-3757-4DB6-B20BC5DB0387}"/>
              </a:ext>
            </a:extLst>
          </p:cNvPr>
          <p:cNvSpPr/>
          <p:nvPr/>
        </p:nvSpPr>
        <p:spPr>
          <a:xfrm rot="16200000">
            <a:off x="8335228" y="2910310"/>
            <a:ext cx="591893" cy="116910"/>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3" name="直線矢印コネクタ 132">
            <a:extLst>
              <a:ext uri="{FF2B5EF4-FFF2-40B4-BE49-F238E27FC236}">
                <a16:creationId xmlns:a16="http://schemas.microsoft.com/office/drawing/2014/main" id="{7D750982-E2BE-567B-7BAD-25AC62128902}"/>
              </a:ext>
            </a:extLst>
          </p:cNvPr>
          <p:cNvCxnSpPr>
            <a:cxnSpLocks/>
            <a:endCxn id="134" idx="1"/>
          </p:cNvCxnSpPr>
          <p:nvPr/>
        </p:nvCxnSpPr>
        <p:spPr>
          <a:xfrm>
            <a:off x="8676389" y="4428915"/>
            <a:ext cx="267615" cy="184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4" name="テキスト ボックス 133">
            <a:extLst>
              <a:ext uri="{FF2B5EF4-FFF2-40B4-BE49-F238E27FC236}">
                <a16:creationId xmlns:a16="http://schemas.microsoft.com/office/drawing/2014/main" id="{85CD1EE7-12DD-AE3F-D349-8A295E481C26}"/>
              </a:ext>
            </a:extLst>
          </p:cNvPr>
          <p:cNvSpPr txBox="1"/>
          <p:nvPr/>
        </p:nvSpPr>
        <p:spPr>
          <a:xfrm>
            <a:off x="8944004" y="4459996"/>
            <a:ext cx="998952" cy="307777"/>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500" dirty="0"/>
              <a:t>（お客様</a:t>
            </a:r>
            <a:r>
              <a:rPr kumimoji="1" lang="ja-JP" altLang="en-US" sz="500" dirty="0"/>
              <a:t>）</a:t>
            </a:r>
            <a:endParaRPr kumimoji="1" lang="en-US" altLang="ja-JP" sz="500" dirty="0"/>
          </a:p>
        </p:txBody>
      </p:sp>
      <p:sp>
        <p:nvSpPr>
          <p:cNvPr id="135" name="矢印: 右 134">
            <a:extLst>
              <a:ext uri="{FF2B5EF4-FFF2-40B4-BE49-F238E27FC236}">
                <a16:creationId xmlns:a16="http://schemas.microsoft.com/office/drawing/2014/main" id="{704B3223-20CA-6605-4966-410427CA0D78}"/>
              </a:ext>
            </a:extLst>
          </p:cNvPr>
          <p:cNvSpPr/>
          <p:nvPr/>
        </p:nvSpPr>
        <p:spPr>
          <a:xfrm>
            <a:off x="6289165" y="3921788"/>
            <a:ext cx="5493864" cy="640418"/>
          </a:xfrm>
          <a:prstGeom prst="rightArrow">
            <a:avLst>
              <a:gd name="adj1" fmla="val 50000"/>
              <a:gd name="adj2" fmla="val 61106"/>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テキスト ボックス 135">
            <a:extLst>
              <a:ext uri="{FF2B5EF4-FFF2-40B4-BE49-F238E27FC236}">
                <a16:creationId xmlns:a16="http://schemas.microsoft.com/office/drawing/2014/main" id="{F0A7FF85-4232-EDA8-17CA-901028139B9C}"/>
              </a:ext>
            </a:extLst>
          </p:cNvPr>
          <p:cNvSpPr txBox="1"/>
          <p:nvPr/>
        </p:nvSpPr>
        <p:spPr>
          <a:xfrm>
            <a:off x="6506838" y="3852006"/>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137" name="矢印: 右 136">
            <a:extLst>
              <a:ext uri="{FF2B5EF4-FFF2-40B4-BE49-F238E27FC236}">
                <a16:creationId xmlns:a16="http://schemas.microsoft.com/office/drawing/2014/main" id="{65F336EC-BE94-2897-3546-D1E151AF417F}"/>
              </a:ext>
            </a:extLst>
          </p:cNvPr>
          <p:cNvSpPr/>
          <p:nvPr/>
        </p:nvSpPr>
        <p:spPr>
          <a:xfrm rot="16200000">
            <a:off x="6204711" y="3731904"/>
            <a:ext cx="562884" cy="135728"/>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CB9A0534-6591-1EC9-826A-518A17DB4B22}"/>
              </a:ext>
            </a:extLst>
          </p:cNvPr>
          <p:cNvSpPr txBox="1"/>
          <p:nvPr/>
        </p:nvSpPr>
        <p:spPr>
          <a:xfrm>
            <a:off x="5626288" y="4062930"/>
            <a:ext cx="794241" cy="430887"/>
          </a:xfrm>
          <a:prstGeom prst="rect">
            <a:avLst/>
          </a:prstGeom>
          <a:noFill/>
        </p:spPr>
        <p:txBody>
          <a:bodyPr wrap="square" rtlCol="0">
            <a:spAutoFit/>
          </a:bodyPr>
          <a:lstStyle/>
          <a:p>
            <a:r>
              <a:rPr kumimoji="1" lang="en-US" altLang="ja-JP" sz="1100" b="1" dirty="0">
                <a:solidFill>
                  <a:schemeClr val="tx1">
                    <a:lumMod val="50000"/>
                    <a:lumOff val="50000"/>
                  </a:schemeClr>
                </a:solidFill>
              </a:rPr>
              <a:t>API</a:t>
            </a:r>
            <a:r>
              <a:rPr kumimoji="1" lang="ja-JP" altLang="en-US" sz="1100" b="1" dirty="0">
                <a:solidFill>
                  <a:schemeClr val="tx1">
                    <a:lumMod val="50000"/>
                    <a:lumOff val="50000"/>
                  </a:schemeClr>
                </a:solidFill>
              </a:rPr>
              <a:t>連携企業</a:t>
            </a:r>
            <a:endParaRPr kumimoji="1" lang="en-US" altLang="ja-JP" sz="1100" b="1" dirty="0">
              <a:solidFill>
                <a:schemeClr val="tx1">
                  <a:lumMod val="50000"/>
                  <a:lumOff val="50000"/>
                </a:schemeClr>
              </a:solidFill>
            </a:endParaRPr>
          </a:p>
        </p:txBody>
      </p:sp>
      <p:sp>
        <p:nvSpPr>
          <p:cNvPr id="139" name="テキスト ボックス 138">
            <a:extLst>
              <a:ext uri="{FF2B5EF4-FFF2-40B4-BE49-F238E27FC236}">
                <a16:creationId xmlns:a16="http://schemas.microsoft.com/office/drawing/2014/main" id="{8F9A0283-E642-C9FA-E202-3F140362F9F3}"/>
              </a:ext>
            </a:extLst>
          </p:cNvPr>
          <p:cNvSpPr txBox="1"/>
          <p:nvPr/>
        </p:nvSpPr>
        <p:spPr>
          <a:xfrm>
            <a:off x="6240928" y="4137075"/>
            <a:ext cx="821233" cy="261610"/>
          </a:xfrm>
          <a:prstGeom prst="rect">
            <a:avLst/>
          </a:prstGeom>
          <a:noFill/>
        </p:spPr>
        <p:txBody>
          <a:bodyPr wrap="square" rtlCol="0">
            <a:spAutoFit/>
          </a:bodyPr>
          <a:lstStyle/>
          <a:p>
            <a:r>
              <a:rPr lang="ja-JP" altLang="en-US" sz="1100" b="1" dirty="0"/>
              <a:t>予約受付</a:t>
            </a:r>
            <a:endParaRPr kumimoji="1" lang="en-US" altLang="ja-JP" sz="1100" b="1" dirty="0"/>
          </a:p>
        </p:txBody>
      </p:sp>
      <p:sp>
        <p:nvSpPr>
          <p:cNvPr id="140" name="テキスト ボックス 139">
            <a:extLst>
              <a:ext uri="{FF2B5EF4-FFF2-40B4-BE49-F238E27FC236}">
                <a16:creationId xmlns:a16="http://schemas.microsoft.com/office/drawing/2014/main" id="{E3CC34F1-0D12-2C33-04F3-91A909BEE49B}"/>
              </a:ext>
            </a:extLst>
          </p:cNvPr>
          <p:cNvSpPr txBox="1"/>
          <p:nvPr/>
        </p:nvSpPr>
        <p:spPr>
          <a:xfrm>
            <a:off x="8628217" y="3752307"/>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141" name="矢印: 右 140">
            <a:extLst>
              <a:ext uri="{FF2B5EF4-FFF2-40B4-BE49-F238E27FC236}">
                <a16:creationId xmlns:a16="http://schemas.microsoft.com/office/drawing/2014/main" id="{7D2E12D1-48C8-BD23-FC89-564FD991158E}"/>
              </a:ext>
            </a:extLst>
          </p:cNvPr>
          <p:cNvSpPr/>
          <p:nvPr/>
        </p:nvSpPr>
        <p:spPr>
          <a:xfrm rot="5400000">
            <a:off x="8319596" y="3772419"/>
            <a:ext cx="661786" cy="135728"/>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テキスト ボックス 141">
            <a:extLst>
              <a:ext uri="{FF2B5EF4-FFF2-40B4-BE49-F238E27FC236}">
                <a16:creationId xmlns:a16="http://schemas.microsoft.com/office/drawing/2014/main" id="{42B0E0EE-2CBE-4E9C-0E9D-EBABDAA550F7}"/>
              </a:ext>
            </a:extLst>
          </p:cNvPr>
          <p:cNvSpPr txBox="1"/>
          <p:nvPr/>
        </p:nvSpPr>
        <p:spPr>
          <a:xfrm>
            <a:off x="8275021" y="4118597"/>
            <a:ext cx="821233" cy="261610"/>
          </a:xfrm>
          <a:prstGeom prst="rect">
            <a:avLst/>
          </a:prstGeom>
          <a:noFill/>
        </p:spPr>
        <p:txBody>
          <a:bodyPr wrap="square" rtlCol="0">
            <a:spAutoFit/>
          </a:bodyPr>
          <a:lstStyle/>
          <a:p>
            <a:r>
              <a:rPr kumimoji="1" lang="ja-JP" altLang="en-US" sz="1100" b="1" dirty="0"/>
              <a:t>実施確定</a:t>
            </a:r>
            <a:endParaRPr kumimoji="1" lang="en-US" altLang="ja-JP" sz="1100" b="1" dirty="0"/>
          </a:p>
        </p:txBody>
      </p:sp>
      <p:sp>
        <p:nvSpPr>
          <p:cNvPr id="143" name="テキスト ボックス 142">
            <a:extLst>
              <a:ext uri="{FF2B5EF4-FFF2-40B4-BE49-F238E27FC236}">
                <a16:creationId xmlns:a16="http://schemas.microsoft.com/office/drawing/2014/main" id="{69B935D0-5F87-28E3-434E-D3C5310F15F6}"/>
              </a:ext>
            </a:extLst>
          </p:cNvPr>
          <p:cNvSpPr txBox="1"/>
          <p:nvPr/>
        </p:nvSpPr>
        <p:spPr>
          <a:xfrm>
            <a:off x="7032082" y="3550429"/>
            <a:ext cx="1581410" cy="442562"/>
          </a:xfrm>
          <a:prstGeom prst="rect">
            <a:avLst/>
          </a:prstGeom>
          <a:noFill/>
        </p:spPr>
        <p:txBody>
          <a:bodyPr wrap="square" rtlCol="0">
            <a:spAutoFit/>
          </a:bodyPr>
          <a:lstStyle/>
          <a:p>
            <a:r>
              <a:rPr kumimoji="1" lang="ja-JP" altLang="en-US" sz="900" dirty="0"/>
              <a:t>メール送信</a:t>
            </a:r>
            <a:endParaRPr kumimoji="1" lang="en-US" altLang="ja-JP" sz="900" dirty="0"/>
          </a:p>
          <a:p>
            <a:r>
              <a:rPr lang="ja-JP" altLang="en-US" sz="700" dirty="0"/>
              <a:t>（施設担当者・選択していた場合メインアカウント</a:t>
            </a:r>
            <a:r>
              <a:rPr kumimoji="1" lang="ja-JP" altLang="en-US" sz="700" dirty="0"/>
              <a:t>）</a:t>
            </a:r>
            <a:endParaRPr kumimoji="1" lang="en-US" altLang="ja-JP" sz="700" dirty="0"/>
          </a:p>
        </p:txBody>
      </p:sp>
      <p:cxnSp>
        <p:nvCxnSpPr>
          <p:cNvPr id="144" name="直線矢印コネクタ 143">
            <a:extLst>
              <a:ext uri="{FF2B5EF4-FFF2-40B4-BE49-F238E27FC236}">
                <a16:creationId xmlns:a16="http://schemas.microsoft.com/office/drawing/2014/main" id="{F030013B-D7B9-8523-EE0A-AA78CD5E7BF6}"/>
              </a:ext>
            </a:extLst>
          </p:cNvPr>
          <p:cNvCxnSpPr>
            <a:cxnSpLocks/>
            <a:endCxn id="143" idx="1"/>
          </p:cNvCxnSpPr>
          <p:nvPr/>
        </p:nvCxnSpPr>
        <p:spPr>
          <a:xfrm>
            <a:off x="6758503" y="3532651"/>
            <a:ext cx="273579" cy="2390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5" name="矢印: 右 144">
            <a:extLst>
              <a:ext uri="{FF2B5EF4-FFF2-40B4-BE49-F238E27FC236}">
                <a16:creationId xmlns:a16="http://schemas.microsoft.com/office/drawing/2014/main" id="{A754C9BB-87BA-3494-4D05-571728E99B68}"/>
              </a:ext>
            </a:extLst>
          </p:cNvPr>
          <p:cNvSpPr/>
          <p:nvPr/>
        </p:nvSpPr>
        <p:spPr>
          <a:xfrm rot="19460919" flipV="1">
            <a:off x="10715451" y="2106612"/>
            <a:ext cx="759639" cy="152491"/>
          </a:xfrm>
          <a:prstGeom prst="rightArrow">
            <a:avLst>
              <a:gd name="adj1" fmla="val 50000"/>
              <a:gd name="adj2" fmla="val 6110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a:extLst>
              <a:ext uri="{FF2B5EF4-FFF2-40B4-BE49-F238E27FC236}">
                <a16:creationId xmlns:a16="http://schemas.microsoft.com/office/drawing/2014/main" id="{6AD35B09-DAD8-E786-15E0-D04DE966327E}"/>
              </a:ext>
            </a:extLst>
          </p:cNvPr>
          <p:cNvSpPr txBox="1"/>
          <p:nvPr/>
        </p:nvSpPr>
        <p:spPr>
          <a:xfrm>
            <a:off x="11188355" y="1592212"/>
            <a:ext cx="821233" cy="261610"/>
          </a:xfrm>
          <a:prstGeom prst="rect">
            <a:avLst/>
          </a:prstGeom>
          <a:noFill/>
        </p:spPr>
        <p:txBody>
          <a:bodyPr wrap="square" rtlCol="0">
            <a:spAutoFit/>
          </a:bodyPr>
          <a:lstStyle/>
          <a:p>
            <a:r>
              <a:rPr kumimoji="1" lang="ja-JP" altLang="en-US" sz="1100" b="1" dirty="0"/>
              <a:t>楽楽販売</a:t>
            </a:r>
            <a:endParaRPr kumimoji="1" lang="en-US" altLang="ja-JP" sz="1100" b="1" dirty="0"/>
          </a:p>
        </p:txBody>
      </p:sp>
      <p:sp>
        <p:nvSpPr>
          <p:cNvPr id="147" name="テキスト ボックス 146">
            <a:extLst>
              <a:ext uri="{FF2B5EF4-FFF2-40B4-BE49-F238E27FC236}">
                <a16:creationId xmlns:a16="http://schemas.microsoft.com/office/drawing/2014/main" id="{2402485B-4F74-CB81-6240-238C935E5097}"/>
              </a:ext>
            </a:extLst>
          </p:cNvPr>
          <p:cNvSpPr txBox="1"/>
          <p:nvPr/>
        </p:nvSpPr>
        <p:spPr>
          <a:xfrm>
            <a:off x="11150151" y="2116483"/>
            <a:ext cx="551116" cy="200055"/>
          </a:xfrm>
          <a:prstGeom prst="rect">
            <a:avLst/>
          </a:prstGeom>
          <a:noFill/>
        </p:spPr>
        <p:txBody>
          <a:bodyPr wrap="square" rtlCol="0">
            <a:spAutoFit/>
          </a:bodyPr>
          <a:lstStyle/>
          <a:p>
            <a:r>
              <a:rPr kumimoji="1" lang="en-US" altLang="ja-JP" sz="700" dirty="0">
                <a:solidFill>
                  <a:srgbClr val="FF0000"/>
                </a:solidFill>
              </a:rPr>
              <a:t>API</a:t>
            </a:r>
            <a:r>
              <a:rPr kumimoji="1" lang="ja-JP" altLang="en-US" sz="700" dirty="0">
                <a:solidFill>
                  <a:srgbClr val="FF0000"/>
                </a:solidFill>
              </a:rPr>
              <a:t>連携</a:t>
            </a:r>
            <a:endParaRPr kumimoji="1" lang="en-US" altLang="ja-JP" sz="700" dirty="0">
              <a:solidFill>
                <a:srgbClr val="FF0000"/>
              </a:solidFill>
            </a:endParaRPr>
          </a:p>
        </p:txBody>
      </p:sp>
      <p:sp>
        <p:nvSpPr>
          <p:cNvPr id="148" name="テキスト ボックス 147">
            <a:extLst>
              <a:ext uri="{FF2B5EF4-FFF2-40B4-BE49-F238E27FC236}">
                <a16:creationId xmlns:a16="http://schemas.microsoft.com/office/drawing/2014/main" id="{2AE2FA3F-4633-49D1-35F5-0BAA674A5005}"/>
              </a:ext>
            </a:extLst>
          </p:cNvPr>
          <p:cNvSpPr txBox="1"/>
          <p:nvPr/>
        </p:nvSpPr>
        <p:spPr>
          <a:xfrm>
            <a:off x="10042655" y="1668030"/>
            <a:ext cx="1141100" cy="707886"/>
          </a:xfrm>
          <a:prstGeom prst="rect">
            <a:avLst/>
          </a:prstGeom>
          <a:noFill/>
        </p:spPr>
        <p:txBody>
          <a:bodyPr wrap="square" rtlCol="0">
            <a:spAutoFit/>
          </a:bodyPr>
          <a:lstStyle/>
          <a:p>
            <a:r>
              <a:rPr kumimoji="1" lang="en-US" altLang="ja-JP" sz="800" dirty="0">
                <a:solidFill>
                  <a:srgbClr val="FF0000"/>
                </a:solidFill>
              </a:rPr>
              <a:t>API</a:t>
            </a:r>
            <a:r>
              <a:rPr lang="ja-JP" altLang="en-US" sz="800" dirty="0">
                <a:solidFill>
                  <a:srgbClr val="FF0000"/>
                </a:solidFill>
              </a:rPr>
              <a:t>企業で「施設料」</a:t>
            </a:r>
            <a:r>
              <a:rPr kumimoji="1" lang="ja-JP" altLang="en-US" sz="800" dirty="0">
                <a:solidFill>
                  <a:srgbClr val="FF0000"/>
                </a:solidFill>
              </a:rPr>
              <a:t>登録された場合のみ顧客情報を</a:t>
            </a:r>
            <a:r>
              <a:rPr kumimoji="1" lang="en-US" altLang="ja-JP" sz="800" dirty="0">
                <a:solidFill>
                  <a:srgbClr val="FF0000"/>
                </a:solidFill>
              </a:rPr>
              <a:t>API</a:t>
            </a:r>
            <a:r>
              <a:rPr kumimoji="1" lang="ja-JP" altLang="en-US" sz="800" dirty="0">
                <a:solidFill>
                  <a:srgbClr val="FF0000"/>
                </a:solidFill>
              </a:rPr>
              <a:t>連携企業情報に置き換えて通信</a:t>
            </a:r>
            <a:endParaRPr kumimoji="1" lang="en-US" altLang="ja-JP" sz="800" dirty="0">
              <a:solidFill>
                <a:srgbClr val="FF0000"/>
              </a:solidFill>
            </a:endParaRPr>
          </a:p>
        </p:txBody>
      </p:sp>
      <p:sp>
        <p:nvSpPr>
          <p:cNvPr id="150" name="テキスト ボックス 149">
            <a:extLst>
              <a:ext uri="{FF2B5EF4-FFF2-40B4-BE49-F238E27FC236}">
                <a16:creationId xmlns:a16="http://schemas.microsoft.com/office/drawing/2014/main" id="{C813EE9E-445D-FCC7-EB98-4B47D2E8B808}"/>
              </a:ext>
            </a:extLst>
          </p:cNvPr>
          <p:cNvSpPr txBox="1"/>
          <p:nvPr/>
        </p:nvSpPr>
        <p:spPr>
          <a:xfrm>
            <a:off x="10224411" y="2376245"/>
            <a:ext cx="821233" cy="430887"/>
          </a:xfrm>
          <a:prstGeom prst="rect">
            <a:avLst/>
          </a:prstGeom>
          <a:noFill/>
        </p:spPr>
        <p:txBody>
          <a:bodyPr wrap="square" rtlCol="0">
            <a:spAutoFit/>
          </a:bodyPr>
          <a:lstStyle/>
          <a:p>
            <a:r>
              <a:rPr kumimoji="1" lang="ja-JP" altLang="en-US" sz="1100" b="1" dirty="0"/>
              <a:t>楽楽販売計上</a:t>
            </a:r>
            <a:endParaRPr kumimoji="1" lang="en-US" altLang="ja-JP" sz="1100" b="1" dirty="0"/>
          </a:p>
        </p:txBody>
      </p:sp>
      <p:sp>
        <p:nvSpPr>
          <p:cNvPr id="151" name="テキスト ボックス 150">
            <a:extLst>
              <a:ext uri="{FF2B5EF4-FFF2-40B4-BE49-F238E27FC236}">
                <a16:creationId xmlns:a16="http://schemas.microsoft.com/office/drawing/2014/main" id="{9692B713-C438-5E5C-5969-360B401438C5}"/>
              </a:ext>
            </a:extLst>
          </p:cNvPr>
          <p:cNvSpPr txBox="1"/>
          <p:nvPr/>
        </p:nvSpPr>
        <p:spPr>
          <a:xfrm>
            <a:off x="6239253" y="5361392"/>
            <a:ext cx="809645" cy="430887"/>
          </a:xfrm>
          <a:prstGeom prst="rect">
            <a:avLst/>
          </a:prstGeom>
          <a:noFill/>
        </p:spPr>
        <p:txBody>
          <a:bodyPr wrap="square" rtlCol="0">
            <a:spAutoFit/>
          </a:bodyPr>
          <a:lstStyle/>
          <a:p>
            <a:r>
              <a:rPr kumimoji="1" lang="ja-JP" altLang="en-US" sz="1100" b="1" dirty="0">
                <a:solidFill>
                  <a:srgbClr val="0070C0"/>
                </a:solidFill>
              </a:rPr>
              <a:t>実施不可の場合</a:t>
            </a:r>
            <a:endParaRPr kumimoji="1" lang="en-US" altLang="ja-JP" sz="1100" b="1" dirty="0">
              <a:solidFill>
                <a:srgbClr val="0070C0"/>
              </a:solidFill>
            </a:endParaRPr>
          </a:p>
        </p:txBody>
      </p:sp>
      <p:sp>
        <p:nvSpPr>
          <p:cNvPr id="152" name="テキスト ボックス 151">
            <a:extLst>
              <a:ext uri="{FF2B5EF4-FFF2-40B4-BE49-F238E27FC236}">
                <a16:creationId xmlns:a16="http://schemas.microsoft.com/office/drawing/2014/main" id="{30792872-541A-398F-0E00-6AF8B7F5E316}"/>
              </a:ext>
            </a:extLst>
          </p:cNvPr>
          <p:cNvSpPr txBox="1"/>
          <p:nvPr/>
        </p:nvSpPr>
        <p:spPr>
          <a:xfrm>
            <a:off x="6865985" y="5423895"/>
            <a:ext cx="4405868" cy="338554"/>
          </a:xfrm>
          <a:prstGeom prst="rect">
            <a:avLst/>
          </a:prstGeom>
          <a:noFill/>
        </p:spPr>
        <p:txBody>
          <a:bodyPr wrap="square" rtlCol="0">
            <a:spAutoFit/>
          </a:bodyPr>
          <a:lstStyle/>
          <a:p>
            <a:r>
              <a:rPr lang="ja-JP" altLang="en-US" sz="1600" b="1" dirty="0"/>
              <a:t>＜</a:t>
            </a:r>
            <a:r>
              <a:rPr lang="en-US" altLang="ja-JP" sz="1600" b="1" dirty="0"/>
              <a:t> API</a:t>
            </a:r>
            <a:r>
              <a:rPr lang="ja-JP" altLang="en-US" sz="1600" b="1" dirty="0"/>
              <a:t>連携企業からの注文の</a:t>
            </a:r>
            <a:r>
              <a:rPr lang="en-US" altLang="ja-JP" sz="1600" b="1" dirty="0"/>
              <a:t>API</a:t>
            </a:r>
            <a:r>
              <a:rPr lang="ja-JP" altLang="en-US" sz="1600" b="1" dirty="0"/>
              <a:t>連携＞と同じ</a:t>
            </a:r>
            <a:endParaRPr kumimoji="1" lang="en-US" altLang="ja-JP" sz="1600" b="1" dirty="0"/>
          </a:p>
        </p:txBody>
      </p:sp>
    </p:spTree>
    <p:extLst>
      <p:ext uri="{BB962C8B-B14F-4D97-AF65-F5344CB8AC3E}">
        <p14:creationId xmlns:p14="http://schemas.microsoft.com/office/powerpoint/2010/main" val="49240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93A24-6C5B-A253-F289-657D44A24FF9}"/>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F65E7DF-7A7F-CB8E-4636-42B6F628E0DD}"/>
              </a:ext>
            </a:extLst>
          </p:cNvPr>
          <p:cNvSpPr txBox="1"/>
          <p:nvPr/>
        </p:nvSpPr>
        <p:spPr>
          <a:xfrm>
            <a:off x="536713" y="437321"/>
            <a:ext cx="1112805" cy="369332"/>
          </a:xfrm>
          <a:prstGeom prst="rect">
            <a:avLst/>
          </a:prstGeom>
          <a:noFill/>
        </p:spPr>
        <p:txBody>
          <a:bodyPr wrap="none" rtlCol="0">
            <a:spAutoFit/>
          </a:bodyPr>
          <a:lstStyle/>
          <a:p>
            <a:r>
              <a:rPr kumimoji="1" lang="en-US" altLang="ja-JP" dirty="0"/>
              <a:t>TOP</a:t>
            </a:r>
            <a:r>
              <a:rPr kumimoji="1" lang="ja-JP" altLang="en-US" dirty="0"/>
              <a:t>画面</a:t>
            </a:r>
          </a:p>
        </p:txBody>
      </p:sp>
      <p:pic>
        <p:nvPicPr>
          <p:cNvPr id="6" name="図 5">
            <a:extLst>
              <a:ext uri="{FF2B5EF4-FFF2-40B4-BE49-F238E27FC236}">
                <a16:creationId xmlns:a16="http://schemas.microsoft.com/office/drawing/2014/main" id="{80EEAD95-8799-8EA7-B4D3-715AC516222C}"/>
              </a:ext>
            </a:extLst>
          </p:cNvPr>
          <p:cNvPicPr>
            <a:picLocks noChangeAspect="1"/>
          </p:cNvPicPr>
          <p:nvPr/>
        </p:nvPicPr>
        <p:blipFill>
          <a:blip r:embed="rId2"/>
          <a:srcRect r="76399" b="74823"/>
          <a:stretch/>
        </p:blipFill>
        <p:spPr>
          <a:xfrm>
            <a:off x="781484" y="1272209"/>
            <a:ext cx="1017499" cy="586408"/>
          </a:xfrm>
          <a:prstGeom prst="rect">
            <a:avLst/>
          </a:prstGeom>
        </p:spPr>
      </p:pic>
      <p:pic>
        <p:nvPicPr>
          <p:cNvPr id="3" name="図 2">
            <a:extLst>
              <a:ext uri="{FF2B5EF4-FFF2-40B4-BE49-F238E27FC236}">
                <a16:creationId xmlns:a16="http://schemas.microsoft.com/office/drawing/2014/main" id="{E1E46AD0-16DA-66F9-11B0-D6F43FE444DC}"/>
              </a:ext>
            </a:extLst>
          </p:cNvPr>
          <p:cNvPicPr>
            <a:picLocks noChangeAspect="1"/>
          </p:cNvPicPr>
          <p:nvPr/>
        </p:nvPicPr>
        <p:blipFill>
          <a:blip r:embed="rId3"/>
          <a:srcRect r="13812"/>
          <a:stretch/>
        </p:blipFill>
        <p:spPr>
          <a:xfrm>
            <a:off x="773010" y="3591362"/>
            <a:ext cx="5331082" cy="472141"/>
          </a:xfrm>
          <a:prstGeom prst="rect">
            <a:avLst/>
          </a:prstGeom>
        </p:spPr>
      </p:pic>
      <p:pic>
        <p:nvPicPr>
          <p:cNvPr id="5" name="図 4">
            <a:extLst>
              <a:ext uri="{FF2B5EF4-FFF2-40B4-BE49-F238E27FC236}">
                <a16:creationId xmlns:a16="http://schemas.microsoft.com/office/drawing/2014/main" id="{41080971-6AE3-3B1B-BD3F-ADCFEA0AC7EE}"/>
              </a:ext>
            </a:extLst>
          </p:cNvPr>
          <p:cNvPicPr>
            <a:picLocks noChangeAspect="1"/>
          </p:cNvPicPr>
          <p:nvPr/>
        </p:nvPicPr>
        <p:blipFill>
          <a:blip r:embed="rId2"/>
          <a:srcRect l="47499" t="18207"/>
          <a:stretch/>
        </p:blipFill>
        <p:spPr>
          <a:xfrm>
            <a:off x="2405269" y="1523978"/>
            <a:ext cx="2263459" cy="1905022"/>
          </a:xfrm>
          <a:prstGeom prst="rect">
            <a:avLst/>
          </a:prstGeom>
        </p:spPr>
      </p:pic>
      <p:sp>
        <p:nvSpPr>
          <p:cNvPr id="7" name="正方形/長方形 6">
            <a:extLst>
              <a:ext uri="{FF2B5EF4-FFF2-40B4-BE49-F238E27FC236}">
                <a16:creationId xmlns:a16="http://schemas.microsoft.com/office/drawing/2014/main" id="{ED8E144B-6EE4-9AA2-39E1-91CC3BFC875D}"/>
              </a:ext>
            </a:extLst>
          </p:cNvPr>
          <p:cNvSpPr/>
          <p:nvPr/>
        </p:nvSpPr>
        <p:spPr>
          <a:xfrm>
            <a:off x="781484" y="1023730"/>
            <a:ext cx="5331082" cy="3039773"/>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B64DC9FC-2585-5A70-E801-D746F9FA1C6C}"/>
              </a:ext>
            </a:extLst>
          </p:cNvPr>
          <p:cNvCxnSpPr>
            <a:cxnSpLocks/>
          </p:cNvCxnSpPr>
          <p:nvPr/>
        </p:nvCxnSpPr>
        <p:spPr>
          <a:xfrm flipV="1">
            <a:off x="1731696" y="3778974"/>
            <a:ext cx="1067767" cy="7847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8364F5EC-C113-5F8B-87D8-D8E6CC7261CC}"/>
              </a:ext>
            </a:extLst>
          </p:cNvPr>
          <p:cNvSpPr txBox="1"/>
          <p:nvPr/>
        </p:nvSpPr>
        <p:spPr>
          <a:xfrm>
            <a:off x="1189842" y="4617548"/>
            <a:ext cx="2675732" cy="600164"/>
          </a:xfrm>
          <a:prstGeom prst="rect">
            <a:avLst/>
          </a:prstGeom>
          <a:noFill/>
        </p:spPr>
        <p:txBody>
          <a:bodyPr wrap="none" rtlCol="0">
            <a:spAutoFit/>
          </a:bodyPr>
          <a:lstStyle/>
          <a:p>
            <a:r>
              <a:rPr lang="ja-JP" altLang="en-US" sz="1100" dirty="0"/>
              <a:t>全ページ共通</a:t>
            </a:r>
            <a:endParaRPr lang="en-US" altLang="ja-JP" sz="1100" dirty="0"/>
          </a:p>
          <a:p>
            <a:r>
              <a:rPr lang="en-US" altLang="ja-JP" sz="1100" dirty="0"/>
              <a:t>URL</a:t>
            </a:r>
            <a:r>
              <a:rPr lang="ja-JP" altLang="en-US" sz="1100" dirty="0"/>
              <a:t>　下記へ変更</a:t>
            </a:r>
            <a:br>
              <a:rPr lang="en-US" altLang="ja-JP" sz="1100" dirty="0"/>
            </a:br>
            <a:r>
              <a:rPr lang="en-US" altLang="ja-JP" sz="1100" dirty="0"/>
              <a:t>https://columbusman.co.jp/company/</a:t>
            </a:r>
            <a:endParaRPr kumimoji="1" lang="ja-JP" altLang="en-US" sz="1100" dirty="0"/>
          </a:p>
        </p:txBody>
      </p:sp>
      <p:pic>
        <p:nvPicPr>
          <p:cNvPr id="14" name="図 13">
            <a:extLst>
              <a:ext uri="{FF2B5EF4-FFF2-40B4-BE49-F238E27FC236}">
                <a16:creationId xmlns:a16="http://schemas.microsoft.com/office/drawing/2014/main" id="{E948DE91-09D9-8691-52DE-F688DFA7A45C}"/>
              </a:ext>
            </a:extLst>
          </p:cNvPr>
          <p:cNvPicPr>
            <a:picLocks noChangeAspect="1"/>
          </p:cNvPicPr>
          <p:nvPr/>
        </p:nvPicPr>
        <p:blipFill>
          <a:blip r:embed="rId4"/>
          <a:stretch>
            <a:fillRect/>
          </a:stretch>
        </p:blipFill>
        <p:spPr>
          <a:xfrm>
            <a:off x="7040618" y="900614"/>
            <a:ext cx="3629532" cy="2467319"/>
          </a:xfrm>
          <a:prstGeom prst="rect">
            <a:avLst/>
          </a:prstGeom>
        </p:spPr>
      </p:pic>
      <p:sp>
        <p:nvSpPr>
          <p:cNvPr id="15" name="テキスト ボックス 14">
            <a:extLst>
              <a:ext uri="{FF2B5EF4-FFF2-40B4-BE49-F238E27FC236}">
                <a16:creationId xmlns:a16="http://schemas.microsoft.com/office/drawing/2014/main" id="{FED7045E-C652-816E-CE70-FA4FB4853C35}"/>
              </a:ext>
            </a:extLst>
          </p:cNvPr>
          <p:cNvSpPr txBox="1"/>
          <p:nvPr/>
        </p:nvSpPr>
        <p:spPr>
          <a:xfrm>
            <a:off x="7023177" y="510697"/>
            <a:ext cx="1107996" cy="369332"/>
          </a:xfrm>
          <a:prstGeom prst="rect">
            <a:avLst/>
          </a:prstGeom>
          <a:noFill/>
        </p:spPr>
        <p:txBody>
          <a:bodyPr wrap="none" rtlCol="0">
            <a:spAutoFit/>
          </a:bodyPr>
          <a:lstStyle/>
          <a:p>
            <a:r>
              <a:rPr lang="ja-JP" altLang="en-US" dirty="0"/>
              <a:t>メニュー</a:t>
            </a:r>
            <a:endParaRPr kumimoji="1" lang="ja-JP" altLang="en-US" dirty="0"/>
          </a:p>
        </p:txBody>
      </p:sp>
      <p:cxnSp>
        <p:nvCxnSpPr>
          <p:cNvPr id="16" name="直線矢印コネクタ 15">
            <a:extLst>
              <a:ext uri="{FF2B5EF4-FFF2-40B4-BE49-F238E27FC236}">
                <a16:creationId xmlns:a16="http://schemas.microsoft.com/office/drawing/2014/main" id="{C54B60A7-3859-6962-1634-75EB4D63F1B3}"/>
              </a:ext>
            </a:extLst>
          </p:cNvPr>
          <p:cNvCxnSpPr>
            <a:cxnSpLocks/>
          </p:cNvCxnSpPr>
          <p:nvPr/>
        </p:nvCxnSpPr>
        <p:spPr>
          <a:xfrm flipH="1" flipV="1">
            <a:off x="9054447" y="2010175"/>
            <a:ext cx="1615702" cy="20533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1438135F-D8C6-0DB0-0BDD-25A3AD86065C}"/>
              </a:ext>
            </a:extLst>
          </p:cNvPr>
          <p:cNvSpPr txBox="1"/>
          <p:nvPr/>
        </p:nvSpPr>
        <p:spPr>
          <a:xfrm>
            <a:off x="10460304" y="4073063"/>
            <a:ext cx="1031051" cy="430887"/>
          </a:xfrm>
          <a:prstGeom prst="rect">
            <a:avLst/>
          </a:prstGeom>
          <a:noFill/>
        </p:spPr>
        <p:txBody>
          <a:bodyPr wrap="none" rtlCol="0">
            <a:spAutoFit/>
          </a:bodyPr>
          <a:lstStyle/>
          <a:p>
            <a:r>
              <a:rPr lang="ja-JP" altLang="en-US" sz="1100" dirty="0"/>
              <a:t>全ページ共通</a:t>
            </a:r>
            <a:endParaRPr lang="en-US" altLang="ja-JP" sz="1100" dirty="0"/>
          </a:p>
          <a:p>
            <a:r>
              <a:rPr kumimoji="1" lang="ja-JP" altLang="en-US" sz="1100" dirty="0"/>
              <a:t>削除</a:t>
            </a:r>
          </a:p>
        </p:txBody>
      </p:sp>
      <p:cxnSp>
        <p:nvCxnSpPr>
          <p:cNvPr id="2" name="直線矢印コネクタ 1">
            <a:extLst>
              <a:ext uri="{FF2B5EF4-FFF2-40B4-BE49-F238E27FC236}">
                <a16:creationId xmlns:a16="http://schemas.microsoft.com/office/drawing/2014/main" id="{D61F90E2-DF7E-90F5-5225-BFAC51FC30EF}"/>
              </a:ext>
            </a:extLst>
          </p:cNvPr>
          <p:cNvCxnSpPr>
            <a:cxnSpLocks/>
          </p:cNvCxnSpPr>
          <p:nvPr/>
        </p:nvCxnSpPr>
        <p:spPr>
          <a:xfrm flipV="1">
            <a:off x="6758365" y="1773499"/>
            <a:ext cx="1737948" cy="28497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3E769C17-1662-E0B6-8F2B-91299D67B5F2}"/>
              </a:ext>
            </a:extLst>
          </p:cNvPr>
          <p:cNvSpPr txBox="1"/>
          <p:nvPr/>
        </p:nvSpPr>
        <p:spPr>
          <a:xfrm>
            <a:off x="6313496" y="4637047"/>
            <a:ext cx="1680268" cy="261610"/>
          </a:xfrm>
          <a:prstGeom prst="rect">
            <a:avLst/>
          </a:prstGeom>
          <a:noFill/>
        </p:spPr>
        <p:txBody>
          <a:bodyPr wrap="none" rtlCol="0">
            <a:spAutoFit/>
          </a:bodyPr>
          <a:lstStyle/>
          <a:p>
            <a:r>
              <a:rPr kumimoji="1" lang="ja-JP" altLang="en-US" sz="1100" dirty="0"/>
              <a:t>「</a:t>
            </a:r>
            <a:r>
              <a:rPr lang="en-US" altLang="ja-JP" sz="1100" dirty="0"/>
              <a:t>API</a:t>
            </a:r>
            <a:r>
              <a:rPr lang="ja-JP" altLang="en-US" sz="1100" dirty="0"/>
              <a:t>連携</a:t>
            </a:r>
            <a:r>
              <a:rPr kumimoji="1" lang="ja-JP" altLang="en-US" sz="1100" dirty="0"/>
              <a:t>企業」を追加</a:t>
            </a:r>
          </a:p>
        </p:txBody>
      </p:sp>
    </p:spTree>
    <p:extLst>
      <p:ext uri="{BB962C8B-B14F-4D97-AF65-F5344CB8AC3E}">
        <p14:creationId xmlns:p14="http://schemas.microsoft.com/office/powerpoint/2010/main" val="223881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552FB-AB65-FE80-49DF-A89061C5AA2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518A3BD-44F4-D84B-55FC-E625EB51B2A4}"/>
              </a:ext>
            </a:extLst>
          </p:cNvPr>
          <p:cNvSpPr txBox="1"/>
          <p:nvPr/>
        </p:nvSpPr>
        <p:spPr>
          <a:xfrm>
            <a:off x="530472" y="383460"/>
            <a:ext cx="2723823" cy="369332"/>
          </a:xfrm>
          <a:prstGeom prst="rect">
            <a:avLst/>
          </a:prstGeom>
          <a:noFill/>
        </p:spPr>
        <p:txBody>
          <a:bodyPr wrap="none" rtlCol="0">
            <a:spAutoFit/>
          </a:bodyPr>
          <a:lstStyle/>
          <a:p>
            <a:r>
              <a:rPr lang="ja-JP" altLang="en-US" dirty="0"/>
              <a:t>実施場所カレンダー一覧</a:t>
            </a:r>
            <a:endParaRPr kumimoji="1" lang="ja-JP" altLang="en-US" dirty="0"/>
          </a:p>
        </p:txBody>
      </p:sp>
      <p:sp>
        <p:nvSpPr>
          <p:cNvPr id="7" name="正方形/長方形 6">
            <a:extLst>
              <a:ext uri="{FF2B5EF4-FFF2-40B4-BE49-F238E27FC236}">
                <a16:creationId xmlns:a16="http://schemas.microsoft.com/office/drawing/2014/main" id="{1F85D416-7FB4-7758-5587-AE70C16B122C}"/>
              </a:ext>
            </a:extLst>
          </p:cNvPr>
          <p:cNvSpPr/>
          <p:nvPr/>
        </p:nvSpPr>
        <p:spPr>
          <a:xfrm>
            <a:off x="781484" y="1023730"/>
            <a:ext cx="5331082" cy="3240773"/>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46F3656-FF86-DB4B-9D14-9D2E0BD379F1}"/>
              </a:ext>
            </a:extLst>
          </p:cNvPr>
          <p:cNvSpPr txBox="1"/>
          <p:nvPr/>
        </p:nvSpPr>
        <p:spPr>
          <a:xfrm>
            <a:off x="7831850" y="4410177"/>
            <a:ext cx="811441" cy="261610"/>
          </a:xfrm>
          <a:prstGeom prst="rect">
            <a:avLst/>
          </a:prstGeom>
          <a:noFill/>
        </p:spPr>
        <p:txBody>
          <a:bodyPr wrap="none" rtlCol="0">
            <a:spAutoFit/>
          </a:bodyPr>
          <a:lstStyle/>
          <a:p>
            <a:r>
              <a:rPr lang="en-US" altLang="ja-JP" sz="1100" dirty="0"/>
              <a:t>POP</a:t>
            </a:r>
            <a:r>
              <a:rPr lang="ja-JP" altLang="en-US" sz="1100" dirty="0"/>
              <a:t>　</a:t>
            </a:r>
            <a:r>
              <a:rPr lang="en-US" altLang="ja-JP" sz="1100" dirty="0"/>
              <a:t>UP</a:t>
            </a:r>
            <a:endParaRPr kumimoji="1" lang="ja-JP" altLang="en-US" sz="1100" dirty="0"/>
          </a:p>
        </p:txBody>
      </p:sp>
      <p:pic>
        <p:nvPicPr>
          <p:cNvPr id="8" name="図 7">
            <a:extLst>
              <a:ext uri="{FF2B5EF4-FFF2-40B4-BE49-F238E27FC236}">
                <a16:creationId xmlns:a16="http://schemas.microsoft.com/office/drawing/2014/main" id="{8033E800-0E50-8D74-46A9-E45AD95A83E5}"/>
              </a:ext>
            </a:extLst>
          </p:cNvPr>
          <p:cNvPicPr>
            <a:picLocks noChangeAspect="1"/>
          </p:cNvPicPr>
          <p:nvPr/>
        </p:nvPicPr>
        <p:blipFill>
          <a:blip r:embed="rId3"/>
          <a:stretch>
            <a:fillRect/>
          </a:stretch>
        </p:blipFill>
        <p:spPr>
          <a:xfrm>
            <a:off x="760621" y="1018969"/>
            <a:ext cx="5314516" cy="2921262"/>
          </a:xfrm>
          <a:prstGeom prst="rect">
            <a:avLst/>
          </a:prstGeom>
        </p:spPr>
      </p:pic>
      <p:pic>
        <p:nvPicPr>
          <p:cNvPr id="10" name="図 9">
            <a:extLst>
              <a:ext uri="{FF2B5EF4-FFF2-40B4-BE49-F238E27FC236}">
                <a16:creationId xmlns:a16="http://schemas.microsoft.com/office/drawing/2014/main" id="{463DA779-76BC-370A-CD78-DB8DB0646E88}"/>
              </a:ext>
            </a:extLst>
          </p:cNvPr>
          <p:cNvPicPr>
            <a:picLocks noChangeAspect="1"/>
          </p:cNvPicPr>
          <p:nvPr/>
        </p:nvPicPr>
        <p:blipFill>
          <a:blip r:embed="rId4"/>
          <a:srcRect r="13812"/>
          <a:stretch/>
        </p:blipFill>
        <p:spPr>
          <a:xfrm>
            <a:off x="781484" y="3792362"/>
            <a:ext cx="5331082" cy="472141"/>
          </a:xfrm>
          <a:prstGeom prst="rect">
            <a:avLst/>
          </a:prstGeom>
        </p:spPr>
      </p:pic>
      <p:cxnSp>
        <p:nvCxnSpPr>
          <p:cNvPr id="9" name="直線矢印コネクタ 8">
            <a:extLst>
              <a:ext uri="{FF2B5EF4-FFF2-40B4-BE49-F238E27FC236}">
                <a16:creationId xmlns:a16="http://schemas.microsoft.com/office/drawing/2014/main" id="{77098C45-8075-9A60-E0E7-37157B972111}"/>
              </a:ext>
            </a:extLst>
          </p:cNvPr>
          <p:cNvCxnSpPr>
            <a:cxnSpLocks/>
          </p:cNvCxnSpPr>
          <p:nvPr/>
        </p:nvCxnSpPr>
        <p:spPr>
          <a:xfrm flipH="1" flipV="1">
            <a:off x="1475843" y="3048479"/>
            <a:ext cx="7460072" cy="14247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図 14">
            <a:extLst>
              <a:ext uri="{FF2B5EF4-FFF2-40B4-BE49-F238E27FC236}">
                <a16:creationId xmlns:a16="http://schemas.microsoft.com/office/drawing/2014/main" id="{3465A19B-AB4F-7DFE-3D00-17D256A660F3}"/>
              </a:ext>
            </a:extLst>
          </p:cNvPr>
          <p:cNvPicPr>
            <a:picLocks noChangeAspect="1"/>
          </p:cNvPicPr>
          <p:nvPr/>
        </p:nvPicPr>
        <p:blipFill>
          <a:blip r:embed="rId5"/>
          <a:stretch>
            <a:fillRect/>
          </a:stretch>
        </p:blipFill>
        <p:spPr>
          <a:xfrm>
            <a:off x="9007426" y="3861190"/>
            <a:ext cx="1986295" cy="2728704"/>
          </a:xfrm>
          <a:prstGeom prst="rect">
            <a:avLst/>
          </a:prstGeom>
        </p:spPr>
      </p:pic>
      <p:sp>
        <p:nvSpPr>
          <p:cNvPr id="18" name="テキスト ボックス 17">
            <a:extLst>
              <a:ext uri="{FF2B5EF4-FFF2-40B4-BE49-F238E27FC236}">
                <a16:creationId xmlns:a16="http://schemas.microsoft.com/office/drawing/2014/main" id="{EC8CB094-9190-0623-C24D-23F1669EC819}"/>
              </a:ext>
            </a:extLst>
          </p:cNvPr>
          <p:cNvSpPr txBox="1"/>
          <p:nvPr/>
        </p:nvSpPr>
        <p:spPr>
          <a:xfrm>
            <a:off x="1381194" y="4450162"/>
            <a:ext cx="2286203" cy="307777"/>
          </a:xfrm>
          <a:prstGeom prst="rect">
            <a:avLst/>
          </a:prstGeom>
          <a:noFill/>
        </p:spPr>
        <p:txBody>
          <a:bodyPr wrap="none" rtlCol="0">
            <a:spAutoFit/>
          </a:bodyPr>
          <a:lstStyle/>
          <a:p>
            <a:r>
              <a:rPr kumimoji="1" lang="ja-JP" altLang="en-US" sz="1400" b="1" dirty="0">
                <a:solidFill>
                  <a:srgbClr val="FF0000"/>
                </a:solidFill>
              </a:rPr>
              <a:t>楽市システムとの</a:t>
            </a:r>
            <a:r>
              <a:rPr kumimoji="1" lang="en-US" altLang="ja-JP" sz="1400" b="1" dirty="0">
                <a:solidFill>
                  <a:srgbClr val="FF0000"/>
                </a:solidFill>
              </a:rPr>
              <a:t>API</a:t>
            </a:r>
            <a:r>
              <a:rPr lang="ja-JP" altLang="en-US" sz="1400" b="1" dirty="0">
                <a:solidFill>
                  <a:srgbClr val="FF0000"/>
                </a:solidFill>
              </a:rPr>
              <a:t>連携</a:t>
            </a:r>
            <a:endParaRPr kumimoji="1" lang="ja-JP" altLang="en-US" sz="1400" b="1" dirty="0">
              <a:solidFill>
                <a:srgbClr val="FF0000"/>
              </a:solidFill>
            </a:endParaRPr>
          </a:p>
        </p:txBody>
      </p:sp>
      <p:sp>
        <p:nvSpPr>
          <p:cNvPr id="20" name="テキスト ボックス 19">
            <a:extLst>
              <a:ext uri="{FF2B5EF4-FFF2-40B4-BE49-F238E27FC236}">
                <a16:creationId xmlns:a16="http://schemas.microsoft.com/office/drawing/2014/main" id="{6BE4C99A-DCDA-BC6A-CC75-B00E83A5F811}"/>
              </a:ext>
            </a:extLst>
          </p:cNvPr>
          <p:cNvSpPr txBox="1"/>
          <p:nvPr/>
        </p:nvSpPr>
        <p:spPr>
          <a:xfrm>
            <a:off x="8935915" y="3654726"/>
            <a:ext cx="1454244" cy="261610"/>
          </a:xfrm>
          <a:prstGeom prst="rect">
            <a:avLst/>
          </a:prstGeom>
          <a:noFill/>
        </p:spPr>
        <p:txBody>
          <a:bodyPr wrap="none" rtlCol="0">
            <a:spAutoFit/>
          </a:bodyPr>
          <a:lstStyle/>
          <a:p>
            <a:r>
              <a:rPr kumimoji="1" lang="ja-JP" altLang="en-US" sz="1100" dirty="0"/>
              <a:t>実施場所カレンダー</a:t>
            </a:r>
            <a:endParaRPr kumimoji="1" lang="en-US" altLang="ja-JP" sz="1100" dirty="0"/>
          </a:p>
        </p:txBody>
      </p:sp>
      <p:sp>
        <p:nvSpPr>
          <p:cNvPr id="21" name="テキスト ボックス 20">
            <a:extLst>
              <a:ext uri="{FF2B5EF4-FFF2-40B4-BE49-F238E27FC236}">
                <a16:creationId xmlns:a16="http://schemas.microsoft.com/office/drawing/2014/main" id="{023702BD-A325-1FB1-8190-BF4A6E2124E5}"/>
              </a:ext>
            </a:extLst>
          </p:cNvPr>
          <p:cNvSpPr txBox="1"/>
          <p:nvPr/>
        </p:nvSpPr>
        <p:spPr>
          <a:xfrm>
            <a:off x="1475843" y="5556908"/>
            <a:ext cx="5968301" cy="430887"/>
          </a:xfrm>
          <a:prstGeom prst="rect">
            <a:avLst/>
          </a:prstGeom>
          <a:noFill/>
        </p:spPr>
        <p:txBody>
          <a:bodyPr wrap="none" rtlCol="0">
            <a:spAutoFit/>
          </a:bodyPr>
          <a:lstStyle/>
          <a:p>
            <a:r>
              <a:rPr kumimoji="1" lang="ja-JP" altLang="en-US" sz="1100" dirty="0"/>
              <a:t>　　　　　　</a:t>
            </a:r>
            <a:r>
              <a:rPr kumimoji="1" lang="ja-JP" altLang="en-US" sz="1100" b="1" dirty="0"/>
              <a:t>　　（</a:t>
            </a:r>
            <a:r>
              <a:rPr kumimoji="1" lang="en-US" altLang="ja-JP" sz="1100" b="1" dirty="0"/>
              <a:t>G</a:t>
            </a:r>
            <a:r>
              <a:rPr kumimoji="1" lang="ja-JP" altLang="en-US" sz="1100" b="1" dirty="0"/>
              <a:t>Ｅ</a:t>
            </a:r>
            <a:r>
              <a:rPr kumimoji="1" lang="en-US" altLang="ja-JP" sz="1100" b="1" dirty="0"/>
              <a:t>T</a:t>
            </a:r>
            <a:r>
              <a:rPr kumimoji="1" lang="ja-JP" altLang="en-US" sz="1100" b="1" dirty="0"/>
              <a:t>）</a:t>
            </a:r>
            <a:endParaRPr kumimoji="1" lang="en-US" altLang="ja-JP" sz="1100" b="1" dirty="0"/>
          </a:p>
          <a:p>
            <a:r>
              <a:rPr kumimoji="1" lang="ja-JP" altLang="en-US" sz="1100" dirty="0"/>
              <a:t>　楽市システムにて対象</a:t>
            </a:r>
            <a:r>
              <a:rPr lang="ja-JP" altLang="en-US" sz="1100" dirty="0"/>
              <a:t>実施場所</a:t>
            </a:r>
            <a:r>
              <a:rPr kumimoji="1" lang="ja-JP" altLang="en-US" sz="1100" dirty="0"/>
              <a:t>へ申込登録　→　対象</a:t>
            </a:r>
            <a:r>
              <a:rPr lang="ja-JP" altLang="en-US" sz="1100" dirty="0"/>
              <a:t>実施場所</a:t>
            </a:r>
            <a:r>
              <a:rPr kumimoji="1" lang="ja-JP" altLang="en-US" sz="1100" dirty="0"/>
              <a:t>カレンダー　「</a:t>
            </a:r>
            <a:r>
              <a:rPr lang="ja-JP" altLang="en-US" sz="1100" dirty="0"/>
              <a:t>△</a:t>
            </a:r>
            <a:r>
              <a:rPr kumimoji="1" lang="ja-JP" altLang="en-US" sz="1100" dirty="0"/>
              <a:t>」を登録</a:t>
            </a:r>
            <a:endParaRPr kumimoji="1" lang="en-US" altLang="ja-JP" sz="1100" dirty="0"/>
          </a:p>
        </p:txBody>
      </p:sp>
      <p:sp>
        <p:nvSpPr>
          <p:cNvPr id="23" name="テキスト ボックス 22">
            <a:extLst>
              <a:ext uri="{FF2B5EF4-FFF2-40B4-BE49-F238E27FC236}">
                <a16:creationId xmlns:a16="http://schemas.microsoft.com/office/drawing/2014/main" id="{14A0F35E-ADA0-CA03-042F-FB4545F6C231}"/>
              </a:ext>
            </a:extLst>
          </p:cNvPr>
          <p:cNvSpPr txBox="1"/>
          <p:nvPr/>
        </p:nvSpPr>
        <p:spPr>
          <a:xfrm>
            <a:off x="1475843" y="4754749"/>
            <a:ext cx="5545108" cy="769441"/>
          </a:xfrm>
          <a:prstGeom prst="rect">
            <a:avLst/>
          </a:prstGeom>
          <a:noFill/>
        </p:spPr>
        <p:txBody>
          <a:bodyPr wrap="none" rtlCol="0">
            <a:spAutoFit/>
          </a:bodyPr>
          <a:lstStyle/>
          <a:p>
            <a:r>
              <a:rPr kumimoji="1" lang="ja-JP" altLang="en-US" sz="1100" b="1" dirty="0"/>
              <a:t>施設カレンダー　（</a:t>
            </a:r>
            <a:r>
              <a:rPr kumimoji="1" lang="en-US" altLang="ja-JP" sz="1100" b="1" dirty="0"/>
              <a:t>POST</a:t>
            </a:r>
            <a:r>
              <a:rPr kumimoji="1" lang="ja-JP" altLang="en-US" sz="1100" b="1" dirty="0"/>
              <a:t>）</a:t>
            </a:r>
            <a:endParaRPr kumimoji="1" lang="en-US" altLang="ja-JP" sz="1100" b="1" dirty="0"/>
          </a:p>
          <a:p>
            <a:r>
              <a:rPr kumimoji="1" lang="ja-JP" altLang="en-US" sz="1100" dirty="0"/>
              <a:t>　・「〇」を登録　→　楽市システム内　対象実施場所カレンダー　「</a:t>
            </a:r>
            <a:r>
              <a:rPr kumimoji="1" lang="en-US" altLang="ja-JP" sz="1100" dirty="0"/>
              <a:t>×</a:t>
            </a:r>
            <a:r>
              <a:rPr kumimoji="1" lang="ja-JP" altLang="en-US" sz="1100" dirty="0"/>
              <a:t>」を登録</a:t>
            </a:r>
            <a:endParaRPr kumimoji="1" lang="en-US" altLang="ja-JP" sz="1100" dirty="0"/>
          </a:p>
          <a:p>
            <a:r>
              <a:rPr lang="ja-JP" altLang="en-US" sz="1100" dirty="0"/>
              <a:t>　・「ー」を登録　→　</a:t>
            </a:r>
            <a:r>
              <a:rPr kumimoji="1" lang="ja-JP" altLang="en-US" sz="1100" dirty="0"/>
              <a:t>楽市システム内　対象</a:t>
            </a:r>
            <a:r>
              <a:rPr lang="ja-JP" altLang="en-US" sz="1100" dirty="0"/>
              <a:t>実施場所</a:t>
            </a:r>
            <a:r>
              <a:rPr kumimoji="1" lang="ja-JP" altLang="en-US" sz="1100" dirty="0"/>
              <a:t>カレンダー　「</a:t>
            </a:r>
            <a:r>
              <a:rPr lang="ja-JP" altLang="en-US" sz="1100" dirty="0"/>
              <a:t>ー</a:t>
            </a:r>
            <a:r>
              <a:rPr kumimoji="1" lang="ja-JP" altLang="en-US" sz="1100" dirty="0"/>
              <a:t>」を登録</a:t>
            </a:r>
            <a:endParaRPr kumimoji="1" lang="en-US" altLang="ja-JP" sz="1100" dirty="0"/>
          </a:p>
          <a:p>
            <a:r>
              <a:rPr lang="ja-JP" altLang="en-US" sz="1100" dirty="0"/>
              <a:t>　・日付に金額を登録　→　</a:t>
            </a:r>
            <a:r>
              <a:rPr kumimoji="1" lang="ja-JP" altLang="en-US" sz="1100" dirty="0"/>
              <a:t>楽市システム内　対象施設　</a:t>
            </a:r>
            <a:r>
              <a:rPr lang="ja-JP" altLang="en-US" sz="1100" dirty="0"/>
              <a:t>実施場所</a:t>
            </a:r>
            <a:r>
              <a:rPr kumimoji="1" lang="ja-JP" altLang="en-US" sz="1100" dirty="0"/>
              <a:t>原価を更新　　</a:t>
            </a:r>
          </a:p>
        </p:txBody>
      </p:sp>
      <p:pic>
        <p:nvPicPr>
          <p:cNvPr id="3" name="図 2">
            <a:extLst>
              <a:ext uri="{FF2B5EF4-FFF2-40B4-BE49-F238E27FC236}">
                <a16:creationId xmlns:a16="http://schemas.microsoft.com/office/drawing/2014/main" id="{F800FDDA-5DA6-FCAD-329F-A29E46FACB8A}"/>
              </a:ext>
            </a:extLst>
          </p:cNvPr>
          <p:cNvPicPr>
            <a:picLocks noChangeAspect="1"/>
          </p:cNvPicPr>
          <p:nvPr/>
        </p:nvPicPr>
        <p:blipFill>
          <a:blip r:embed="rId6"/>
          <a:srcRect b="71659"/>
          <a:stretch>
            <a:fillRect/>
          </a:stretch>
        </p:blipFill>
        <p:spPr>
          <a:xfrm>
            <a:off x="6741376" y="1060089"/>
            <a:ext cx="4141290" cy="386928"/>
          </a:xfrm>
          <a:prstGeom prst="rect">
            <a:avLst/>
          </a:prstGeom>
        </p:spPr>
      </p:pic>
      <p:cxnSp>
        <p:nvCxnSpPr>
          <p:cNvPr id="5" name="直線矢印コネクタ 4">
            <a:extLst>
              <a:ext uri="{FF2B5EF4-FFF2-40B4-BE49-F238E27FC236}">
                <a16:creationId xmlns:a16="http://schemas.microsoft.com/office/drawing/2014/main" id="{3838FCA9-A9A1-FF62-986F-E61174AACBDD}"/>
              </a:ext>
            </a:extLst>
          </p:cNvPr>
          <p:cNvCxnSpPr>
            <a:cxnSpLocks/>
          </p:cNvCxnSpPr>
          <p:nvPr/>
        </p:nvCxnSpPr>
        <p:spPr>
          <a:xfrm flipH="1">
            <a:off x="2089704" y="938451"/>
            <a:ext cx="4509236" cy="15251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899C369F-8310-C284-405F-A1097E600F0A}"/>
              </a:ext>
            </a:extLst>
          </p:cNvPr>
          <p:cNvSpPr txBox="1"/>
          <p:nvPr/>
        </p:nvSpPr>
        <p:spPr>
          <a:xfrm>
            <a:off x="6525926" y="753359"/>
            <a:ext cx="742511" cy="261610"/>
          </a:xfrm>
          <a:prstGeom prst="rect">
            <a:avLst/>
          </a:prstGeom>
          <a:noFill/>
        </p:spPr>
        <p:txBody>
          <a:bodyPr wrap="none" rtlCol="0">
            <a:spAutoFit/>
          </a:bodyPr>
          <a:lstStyle/>
          <a:p>
            <a:r>
              <a:rPr lang="en-US" altLang="ja-JP" sz="1100" dirty="0"/>
              <a:t>CSV</a:t>
            </a:r>
            <a:r>
              <a:rPr lang="ja-JP" altLang="en-US" sz="1100" dirty="0"/>
              <a:t>機能</a:t>
            </a:r>
            <a:endParaRPr kumimoji="1" lang="en-US" altLang="ja-JP" sz="1100" dirty="0"/>
          </a:p>
        </p:txBody>
      </p:sp>
      <p:cxnSp>
        <p:nvCxnSpPr>
          <p:cNvPr id="16" name="直線矢印コネクタ 15">
            <a:extLst>
              <a:ext uri="{FF2B5EF4-FFF2-40B4-BE49-F238E27FC236}">
                <a16:creationId xmlns:a16="http://schemas.microsoft.com/office/drawing/2014/main" id="{30B5BC7F-9DB3-9B03-A27A-A765491C2F8C}"/>
              </a:ext>
            </a:extLst>
          </p:cNvPr>
          <p:cNvCxnSpPr>
            <a:cxnSpLocks/>
            <a:stCxn id="29" idx="1"/>
          </p:cNvCxnSpPr>
          <p:nvPr/>
        </p:nvCxnSpPr>
        <p:spPr>
          <a:xfrm flipH="1" flipV="1">
            <a:off x="1509303" y="2937208"/>
            <a:ext cx="5073758" cy="4797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テキスト ボックス 18">
            <a:extLst>
              <a:ext uri="{FF2B5EF4-FFF2-40B4-BE49-F238E27FC236}">
                <a16:creationId xmlns:a16="http://schemas.microsoft.com/office/drawing/2014/main" id="{0BF1C8A7-DD86-9E5A-DCC4-83D0A0CE95E7}"/>
              </a:ext>
            </a:extLst>
          </p:cNvPr>
          <p:cNvSpPr txBox="1"/>
          <p:nvPr/>
        </p:nvSpPr>
        <p:spPr>
          <a:xfrm>
            <a:off x="6354745" y="2777526"/>
            <a:ext cx="4446259" cy="430887"/>
          </a:xfrm>
          <a:prstGeom prst="rect">
            <a:avLst/>
          </a:prstGeom>
          <a:noFill/>
        </p:spPr>
        <p:txBody>
          <a:bodyPr wrap="square" rtlCol="0">
            <a:spAutoFit/>
          </a:bodyPr>
          <a:lstStyle/>
          <a:p>
            <a:r>
              <a:rPr lang="ja-JP" altLang="en-US" sz="1100" dirty="0"/>
              <a:t>項目追加　</a:t>
            </a:r>
            <a:r>
              <a:rPr lang="ja-JP" altLang="en-US" sz="1100" dirty="0">
                <a:solidFill>
                  <a:srgbClr val="FF0000"/>
                </a:solidFill>
              </a:rPr>
              <a:t>独自施設</a:t>
            </a:r>
            <a:r>
              <a:rPr lang="en-US" altLang="ja-JP" sz="1100" dirty="0">
                <a:solidFill>
                  <a:srgbClr val="FF0000"/>
                </a:solidFill>
              </a:rPr>
              <a:t>ID</a:t>
            </a:r>
            <a:r>
              <a:rPr lang="ja-JP" altLang="en-US" sz="1100" dirty="0">
                <a:solidFill>
                  <a:srgbClr val="FF0000"/>
                </a:solidFill>
              </a:rPr>
              <a:t>・実施場所</a:t>
            </a:r>
            <a:r>
              <a:rPr lang="en-US" altLang="ja-JP" sz="1100" dirty="0">
                <a:solidFill>
                  <a:srgbClr val="FF0000"/>
                </a:solidFill>
              </a:rPr>
              <a:t>ID</a:t>
            </a:r>
            <a:r>
              <a:rPr lang="ja-JP" altLang="en-US" sz="1100" dirty="0">
                <a:solidFill>
                  <a:srgbClr val="FF0000"/>
                </a:solidFill>
              </a:rPr>
              <a:t>・独自実施場所</a:t>
            </a:r>
            <a:r>
              <a:rPr lang="en-US" altLang="ja-JP" sz="1100" dirty="0">
                <a:solidFill>
                  <a:srgbClr val="FF0000"/>
                </a:solidFill>
              </a:rPr>
              <a:t>ID</a:t>
            </a:r>
          </a:p>
          <a:p>
            <a:r>
              <a:rPr lang="ja-JP" altLang="en-US" sz="1100" dirty="0">
                <a:solidFill>
                  <a:srgbClr val="FF0000"/>
                </a:solidFill>
              </a:rPr>
              <a:t>　　　　　・実施場所名　</a:t>
            </a:r>
            <a:endParaRPr kumimoji="1" lang="en-US" altLang="ja-JP" sz="1100" dirty="0"/>
          </a:p>
        </p:txBody>
      </p:sp>
      <p:cxnSp>
        <p:nvCxnSpPr>
          <p:cNvPr id="27" name="直線矢印コネクタ 26">
            <a:extLst>
              <a:ext uri="{FF2B5EF4-FFF2-40B4-BE49-F238E27FC236}">
                <a16:creationId xmlns:a16="http://schemas.microsoft.com/office/drawing/2014/main" id="{68BF16F4-9DC3-0A26-7241-73CB338342DB}"/>
              </a:ext>
            </a:extLst>
          </p:cNvPr>
          <p:cNvCxnSpPr>
            <a:cxnSpLocks/>
          </p:cNvCxnSpPr>
          <p:nvPr/>
        </p:nvCxnSpPr>
        <p:spPr>
          <a:xfrm flipH="1" flipV="1">
            <a:off x="2826327" y="2150936"/>
            <a:ext cx="3490989" cy="7118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DDE33C24-D606-617F-0700-FC9A7C9EF454}"/>
              </a:ext>
            </a:extLst>
          </p:cNvPr>
          <p:cNvCxnSpPr>
            <a:cxnSpLocks/>
            <a:stCxn id="38" idx="1"/>
          </p:cNvCxnSpPr>
          <p:nvPr/>
        </p:nvCxnSpPr>
        <p:spPr>
          <a:xfrm flipH="1" flipV="1">
            <a:off x="3547383" y="2096364"/>
            <a:ext cx="5614724" cy="5081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テキスト ボックス 37">
            <a:extLst>
              <a:ext uri="{FF2B5EF4-FFF2-40B4-BE49-F238E27FC236}">
                <a16:creationId xmlns:a16="http://schemas.microsoft.com/office/drawing/2014/main" id="{3F54A9B9-749C-D3C7-8B58-9FB3C74927EF}"/>
              </a:ext>
            </a:extLst>
          </p:cNvPr>
          <p:cNvSpPr txBox="1"/>
          <p:nvPr/>
        </p:nvSpPr>
        <p:spPr>
          <a:xfrm>
            <a:off x="9162107" y="2473745"/>
            <a:ext cx="1534191" cy="261610"/>
          </a:xfrm>
          <a:prstGeom prst="rect">
            <a:avLst/>
          </a:prstGeom>
          <a:noFill/>
        </p:spPr>
        <p:txBody>
          <a:bodyPr wrap="square" rtlCol="0">
            <a:spAutoFit/>
          </a:bodyPr>
          <a:lstStyle/>
          <a:p>
            <a:r>
              <a:rPr kumimoji="1" lang="ja-JP" altLang="en-US" sz="1100" dirty="0"/>
              <a:t>受注企業　へ変更</a:t>
            </a:r>
            <a:endParaRPr kumimoji="1" lang="en-US" altLang="ja-JP" sz="1100" dirty="0"/>
          </a:p>
        </p:txBody>
      </p:sp>
      <p:sp>
        <p:nvSpPr>
          <p:cNvPr id="39" name="正方形/長方形 38">
            <a:extLst>
              <a:ext uri="{FF2B5EF4-FFF2-40B4-BE49-F238E27FC236}">
                <a16:creationId xmlns:a16="http://schemas.microsoft.com/office/drawing/2014/main" id="{9324C1F0-AEE2-BED2-7D39-D6867D156196}"/>
              </a:ext>
            </a:extLst>
          </p:cNvPr>
          <p:cNvSpPr/>
          <p:nvPr/>
        </p:nvSpPr>
        <p:spPr>
          <a:xfrm>
            <a:off x="1249962" y="2293454"/>
            <a:ext cx="978888" cy="3356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1C1BC03-F475-B5F2-5FFC-78270A90CD5F}"/>
              </a:ext>
            </a:extLst>
          </p:cNvPr>
          <p:cNvSpPr txBox="1"/>
          <p:nvPr/>
        </p:nvSpPr>
        <p:spPr>
          <a:xfrm>
            <a:off x="10993721" y="3640149"/>
            <a:ext cx="917668" cy="600164"/>
          </a:xfrm>
          <a:prstGeom prst="rect">
            <a:avLst/>
          </a:prstGeom>
          <a:noFill/>
        </p:spPr>
        <p:txBody>
          <a:bodyPr wrap="square" rtlCol="0">
            <a:spAutoFit/>
          </a:bodyPr>
          <a:lstStyle/>
          <a:p>
            <a:r>
              <a:rPr lang="ja-JP" altLang="en-US" sz="1100" dirty="0">
                <a:solidFill>
                  <a:srgbClr val="FF0000"/>
                </a:solidFill>
              </a:rPr>
              <a:t>実施場所名</a:t>
            </a:r>
            <a:endParaRPr lang="en-US" altLang="ja-JP" sz="1100" dirty="0">
              <a:solidFill>
                <a:srgbClr val="FF0000"/>
              </a:solidFill>
            </a:endParaRPr>
          </a:p>
          <a:p>
            <a:r>
              <a:rPr kumimoji="1" lang="ja-JP" altLang="en-US" sz="1100" dirty="0">
                <a:solidFill>
                  <a:srgbClr val="FF0000"/>
                </a:solidFill>
              </a:rPr>
              <a:t>をクリックで表示</a:t>
            </a:r>
            <a:endParaRPr kumimoji="1" lang="en-US" altLang="ja-JP" sz="1100" dirty="0">
              <a:solidFill>
                <a:srgbClr val="FF0000"/>
              </a:solidFill>
            </a:endParaRPr>
          </a:p>
        </p:txBody>
      </p:sp>
      <p:cxnSp>
        <p:nvCxnSpPr>
          <p:cNvPr id="28" name="直線矢印コネクタ 27">
            <a:extLst>
              <a:ext uri="{FF2B5EF4-FFF2-40B4-BE49-F238E27FC236}">
                <a16:creationId xmlns:a16="http://schemas.microsoft.com/office/drawing/2014/main" id="{1ED07E14-11BD-0519-B44D-BB2769045D89}"/>
              </a:ext>
            </a:extLst>
          </p:cNvPr>
          <p:cNvCxnSpPr>
            <a:cxnSpLocks/>
          </p:cNvCxnSpPr>
          <p:nvPr/>
        </p:nvCxnSpPr>
        <p:spPr>
          <a:xfrm flipH="1" flipV="1">
            <a:off x="7300592" y="1134290"/>
            <a:ext cx="854010" cy="7479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C1B8D3CE-83DE-3E5E-4EC6-4B6D969CF43D}"/>
              </a:ext>
            </a:extLst>
          </p:cNvPr>
          <p:cNvSpPr txBox="1"/>
          <p:nvPr/>
        </p:nvSpPr>
        <p:spPr>
          <a:xfrm>
            <a:off x="7393431" y="1875610"/>
            <a:ext cx="1416802" cy="261610"/>
          </a:xfrm>
          <a:prstGeom prst="rect">
            <a:avLst/>
          </a:prstGeom>
          <a:noFill/>
        </p:spPr>
        <p:txBody>
          <a:bodyPr wrap="square" rtlCol="0">
            <a:spAutoFit/>
          </a:bodyPr>
          <a:lstStyle/>
          <a:p>
            <a:r>
              <a:rPr lang="ja-JP" altLang="en-US" sz="1100" dirty="0">
                <a:solidFill>
                  <a:srgbClr val="FF0000"/>
                </a:solidFill>
              </a:rPr>
              <a:t>実施場所</a:t>
            </a:r>
            <a:r>
              <a:rPr lang="en-US" altLang="ja-JP" sz="1100" dirty="0">
                <a:solidFill>
                  <a:srgbClr val="FF0000"/>
                </a:solidFill>
              </a:rPr>
              <a:t>ID</a:t>
            </a:r>
            <a:r>
              <a:rPr lang="ja-JP" altLang="en-US" sz="1100" dirty="0">
                <a:solidFill>
                  <a:srgbClr val="FF0000"/>
                </a:solidFill>
              </a:rPr>
              <a:t>　追加</a:t>
            </a:r>
            <a:endParaRPr kumimoji="1" lang="en-US" altLang="ja-JP" sz="1100" dirty="0">
              <a:solidFill>
                <a:srgbClr val="FF0000"/>
              </a:solidFill>
            </a:endParaRPr>
          </a:p>
        </p:txBody>
      </p:sp>
      <p:cxnSp>
        <p:nvCxnSpPr>
          <p:cNvPr id="17" name="直線矢印コネクタ 16">
            <a:extLst>
              <a:ext uri="{FF2B5EF4-FFF2-40B4-BE49-F238E27FC236}">
                <a16:creationId xmlns:a16="http://schemas.microsoft.com/office/drawing/2014/main" id="{01B9A412-629D-8DC0-5FAE-15A51F065D92}"/>
              </a:ext>
            </a:extLst>
          </p:cNvPr>
          <p:cNvCxnSpPr>
            <a:cxnSpLocks/>
          </p:cNvCxnSpPr>
          <p:nvPr/>
        </p:nvCxnSpPr>
        <p:spPr>
          <a:xfrm flipH="1">
            <a:off x="3039273" y="604450"/>
            <a:ext cx="3417230" cy="9145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3E0FDDE3-6A6F-6794-FB19-073C0583DFE8}"/>
              </a:ext>
            </a:extLst>
          </p:cNvPr>
          <p:cNvCxnSpPr>
            <a:cxnSpLocks/>
          </p:cNvCxnSpPr>
          <p:nvPr/>
        </p:nvCxnSpPr>
        <p:spPr>
          <a:xfrm flipH="1">
            <a:off x="3452633" y="634852"/>
            <a:ext cx="2971404" cy="11078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テキスト ボックス 30">
            <a:extLst>
              <a:ext uri="{FF2B5EF4-FFF2-40B4-BE49-F238E27FC236}">
                <a16:creationId xmlns:a16="http://schemas.microsoft.com/office/drawing/2014/main" id="{25203E31-553B-5AA5-076F-DF96DE582EFE}"/>
              </a:ext>
            </a:extLst>
          </p:cNvPr>
          <p:cNvSpPr txBox="1"/>
          <p:nvPr/>
        </p:nvSpPr>
        <p:spPr>
          <a:xfrm>
            <a:off x="6402911" y="425880"/>
            <a:ext cx="1736373" cy="261610"/>
          </a:xfrm>
          <a:prstGeom prst="rect">
            <a:avLst/>
          </a:prstGeom>
          <a:noFill/>
        </p:spPr>
        <p:txBody>
          <a:bodyPr wrap="none" rtlCol="0">
            <a:spAutoFit/>
          </a:bodyPr>
          <a:lstStyle/>
          <a:p>
            <a:r>
              <a:rPr lang="ja-JP" altLang="en-US" sz="1100" dirty="0"/>
              <a:t>実施場所カレンダー一覧</a:t>
            </a:r>
            <a:endParaRPr kumimoji="1" lang="ja-JP" altLang="en-US" sz="1100" dirty="0"/>
          </a:p>
        </p:txBody>
      </p:sp>
      <p:sp>
        <p:nvSpPr>
          <p:cNvPr id="29" name="テキスト ボックス 28">
            <a:extLst>
              <a:ext uri="{FF2B5EF4-FFF2-40B4-BE49-F238E27FC236}">
                <a16:creationId xmlns:a16="http://schemas.microsoft.com/office/drawing/2014/main" id="{C1B130E5-D2C3-3224-6A84-7C9D71743339}"/>
              </a:ext>
            </a:extLst>
          </p:cNvPr>
          <p:cNvSpPr txBox="1"/>
          <p:nvPr/>
        </p:nvSpPr>
        <p:spPr>
          <a:xfrm>
            <a:off x="6583061" y="3286200"/>
            <a:ext cx="1795951" cy="261610"/>
          </a:xfrm>
          <a:prstGeom prst="rect">
            <a:avLst/>
          </a:prstGeom>
          <a:noFill/>
        </p:spPr>
        <p:txBody>
          <a:bodyPr wrap="square" rtlCol="0">
            <a:spAutoFit/>
          </a:bodyPr>
          <a:lstStyle/>
          <a:p>
            <a:r>
              <a:rPr lang="ja-JP" altLang="en-US" sz="1100" dirty="0"/>
              <a:t>項目名変更　</a:t>
            </a:r>
            <a:r>
              <a:rPr lang="ja-JP" altLang="en-US" sz="1100" dirty="0">
                <a:solidFill>
                  <a:srgbClr val="FF0000"/>
                </a:solidFill>
              </a:rPr>
              <a:t>実施場所名　</a:t>
            </a:r>
            <a:endParaRPr kumimoji="1" lang="en-US" altLang="ja-JP" sz="1100" dirty="0"/>
          </a:p>
        </p:txBody>
      </p:sp>
      <p:cxnSp>
        <p:nvCxnSpPr>
          <p:cNvPr id="2" name="直線矢印コネクタ 1">
            <a:extLst>
              <a:ext uri="{FF2B5EF4-FFF2-40B4-BE49-F238E27FC236}">
                <a16:creationId xmlns:a16="http://schemas.microsoft.com/office/drawing/2014/main" id="{6C6321BA-DC7D-7CC5-A823-9F5C3FA6A580}"/>
              </a:ext>
            </a:extLst>
          </p:cNvPr>
          <p:cNvCxnSpPr>
            <a:cxnSpLocks/>
          </p:cNvCxnSpPr>
          <p:nvPr/>
        </p:nvCxnSpPr>
        <p:spPr>
          <a:xfrm flipV="1">
            <a:off x="636829" y="2974753"/>
            <a:ext cx="368519" cy="7474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C6D092A9-CD6E-D4EC-2078-32D227056A81}"/>
              </a:ext>
            </a:extLst>
          </p:cNvPr>
          <p:cNvSpPr txBox="1"/>
          <p:nvPr/>
        </p:nvSpPr>
        <p:spPr>
          <a:xfrm>
            <a:off x="-24118" y="3752514"/>
            <a:ext cx="896399" cy="430887"/>
          </a:xfrm>
          <a:prstGeom prst="rect">
            <a:avLst/>
          </a:prstGeom>
          <a:noFill/>
        </p:spPr>
        <p:txBody>
          <a:bodyPr wrap="none" rtlCol="0">
            <a:spAutoFit/>
          </a:bodyPr>
          <a:lstStyle/>
          <a:p>
            <a:r>
              <a:rPr kumimoji="1" lang="ja-JP" altLang="en-US" sz="1100" dirty="0"/>
              <a:t>実施場所</a:t>
            </a:r>
            <a:r>
              <a:rPr kumimoji="1" lang="en-US" altLang="ja-JP" sz="1100" dirty="0"/>
              <a:t>ID</a:t>
            </a:r>
            <a:br>
              <a:rPr kumimoji="1" lang="en-US" altLang="ja-JP" sz="1100" dirty="0"/>
            </a:br>
            <a:r>
              <a:rPr kumimoji="1" lang="ja-JP" altLang="en-US" sz="1100" dirty="0"/>
              <a:t>追加</a:t>
            </a:r>
          </a:p>
        </p:txBody>
      </p:sp>
      <p:cxnSp>
        <p:nvCxnSpPr>
          <p:cNvPr id="24" name="直線矢印コネクタ 23">
            <a:extLst>
              <a:ext uri="{FF2B5EF4-FFF2-40B4-BE49-F238E27FC236}">
                <a16:creationId xmlns:a16="http://schemas.microsoft.com/office/drawing/2014/main" id="{8A03B97E-EC03-DFEC-4D60-56EF2C2F5852}"/>
              </a:ext>
            </a:extLst>
          </p:cNvPr>
          <p:cNvCxnSpPr>
            <a:cxnSpLocks/>
          </p:cNvCxnSpPr>
          <p:nvPr/>
        </p:nvCxnSpPr>
        <p:spPr>
          <a:xfrm flipH="1" flipV="1">
            <a:off x="2691718" y="2470140"/>
            <a:ext cx="3663027" cy="3997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直線矢印コネクタ 32">
            <a:extLst>
              <a:ext uri="{FF2B5EF4-FFF2-40B4-BE49-F238E27FC236}">
                <a16:creationId xmlns:a16="http://schemas.microsoft.com/office/drawing/2014/main" id="{FBA4FC90-7DF9-0E01-6507-F682105CBF7D}"/>
              </a:ext>
            </a:extLst>
          </p:cNvPr>
          <p:cNvCxnSpPr>
            <a:cxnSpLocks/>
          </p:cNvCxnSpPr>
          <p:nvPr/>
        </p:nvCxnSpPr>
        <p:spPr>
          <a:xfrm flipH="1">
            <a:off x="1992271" y="2876454"/>
            <a:ext cx="4362474" cy="27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567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FB31989-6EFE-4BDA-A08C-333EDB23F8D3}"/>
              </a:ext>
            </a:extLst>
          </p:cNvPr>
          <p:cNvPicPr>
            <a:picLocks noChangeAspect="1"/>
          </p:cNvPicPr>
          <p:nvPr/>
        </p:nvPicPr>
        <p:blipFill>
          <a:blip r:embed="rId2"/>
          <a:srcRect l="1" t="60568" r="23955" b="25028"/>
          <a:stretch/>
        </p:blipFill>
        <p:spPr>
          <a:xfrm>
            <a:off x="512794" y="1256257"/>
            <a:ext cx="7305546" cy="760651"/>
          </a:xfrm>
          <a:prstGeom prst="rect">
            <a:avLst/>
          </a:prstGeom>
        </p:spPr>
      </p:pic>
      <p:sp>
        <p:nvSpPr>
          <p:cNvPr id="5" name="テキスト ボックス 4">
            <a:extLst>
              <a:ext uri="{FF2B5EF4-FFF2-40B4-BE49-F238E27FC236}">
                <a16:creationId xmlns:a16="http://schemas.microsoft.com/office/drawing/2014/main" id="{6B3E0FEF-FC02-03BC-19CA-63B3E27D2B04}"/>
              </a:ext>
            </a:extLst>
          </p:cNvPr>
          <p:cNvSpPr txBox="1"/>
          <p:nvPr/>
        </p:nvSpPr>
        <p:spPr>
          <a:xfrm>
            <a:off x="973944" y="486811"/>
            <a:ext cx="1736373" cy="261610"/>
          </a:xfrm>
          <a:prstGeom prst="rect">
            <a:avLst/>
          </a:prstGeom>
          <a:noFill/>
        </p:spPr>
        <p:txBody>
          <a:bodyPr wrap="none" rtlCol="0">
            <a:spAutoFit/>
          </a:bodyPr>
          <a:lstStyle/>
          <a:p>
            <a:r>
              <a:rPr kumimoji="1" lang="ja-JP" altLang="en-US" sz="1100" dirty="0"/>
              <a:t>＜表示の変更について＞</a:t>
            </a:r>
          </a:p>
        </p:txBody>
      </p:sp>
      <p:sp>
        <p:nvSpPr>
          <p:cNvPr id="6" name="正方形/長方形 5">
            <a:extLst>
              <a:ext uri="{FF2B5EF4-FFF2-40B4-BE49-F238E27FC236}">
                <a16:creationId xmlns:a16="http://schemas.microsoft.com/office/drawing/2014/main" id="{F93176D4-F603-E229-4E56-B5DD75F6CBDA}"/>
              </a:ext>
            </a:extLst>
          </p:cNvPr>
          <p:cNvSpPr/>
          <p:nvPr/>
        </p:nvSpPr>
        <p:spPr>
          <a:xfrm>
            <a:off x="4911740" y="1256258"/>
            <a:ext cx="155230" cy="15523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679A507-0060-CD46-F699-7664A952487D}"/>
              </a:ext>
            </a:extLst>
          </p:cNvPr>
          <p:cNvSpPr/>
          <p:nvPr/>
        </p:nvSpPr>
        <p:spPr>
          <a:xfrm>
            <a:off x="5746533" y="1256257"/>
            <a:ext cx="155230" cy="15523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897791EB-2A55-D0A2-841C-0762962D3644}"/>
              </a:ext>
            </a:extLst>
          </p:cNvPr>
          <p:cNvCxnSpPr>
            <a:cxnSpLocks/>
          </p:cNvCxnSpPr>
          <p:nvPr/>
        </p:nvCxnSpPr>
        <p:spPr>
          <a:xfrm flipH="1">
            <a:off x="1454909" y="906627"/>
            <a:ext cx="1545868" cy="3999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85F7ECAC-EDB7-C78D-314B-FB2AF068E2AB}"/>
              </a:ext>
            </a:extLst>
          </p:cNvPr>
          <p:cNvCxnSpPr>
            <a:cxnSpLocks/>
          </p:cNvCxnSpPr>
          <p:nvPr/>
        </p:nvCxnSpPr>
        <p:spPr>
          <a:xfrm flipH="1">
            <a:off x="2063295" y="898075"/>
            <a:ext cx="937482" cy="4085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06775D0E-D588-0254-C478-56023F04C438}"/>
              </a:ext>
            </a:extLst>
          </p:cNvPr>
          <p:cNvCxnSpPr>
            <a:cxnSpLocks/>
          </p:cNvCxnSpPr>
          <p:nvPr/>
        </p:nvCxnSpPr>
        <p:spPr>
          <a:xfrm flipH="1">
            <a:off x="2614940" y="906627"/>
            <a:ext cx="385837" cy="4219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テキスト ボックス 15">
            <a:extLst>
              <a:ext uri="{FF2B5EF4-FFF2-40B4-BE49-F238E27FC236}">
                <a16:creationId xmlns:a16="http://schemas.microsoft.com/office/drawing/2014/main" id="{7B9AB206-EF29-1C77-B5D3-0319EF23C67F}"/>
              </a:ext>
            </a:extLst>
          </p:cNvPr>
          <p:cNvSpPr txBox="1"/>
          <p:nvPr/>
        </p:nvSpPr>
        <p:spPr>
          <a:xfrm>
            <a:off x="2911841" y="762994"/>
            <a:ext cx="1031051" cy="261610"/>
          </a:xfrm>
          <a:prstGeom prst="rect">
            <a:avLst/>
          </a:prstGeom>
          <a:noFill/>
        </p:spPr>
        <p:txBody>
          <a:bodyPr wrap="none" rtlCol="0">
            <a:spAutoFit/>
          </a:bodyPr>
          <a:lstStyle/>
          <a:p>
            <a:r>
              <a:rPr lang="ja-JP" altLang="en-US" sz="1100" dirty="0"/>
              <a:t>背景色　削除</a:t>
            </a:r>
            <a:endParaRPr kumimoji="1" lang="ja-JP" altLang="en-US" sz="1100" dirty="0"/>
          </a:p>
        </p:txBody>
      </p:sp>
      <p:sp>
        <p:nvSpPr>
          <p:cNvPr id="17" name="テキスト ボックス 16">
            <a:extLst>
              <a:ext uri="{FF2B5EF4-FFF2-40B4-BE49-F238E27FC236}">
                <a16:creationId xmlns:a16="http://schemas.microsoft.com/office/drawing/2014/main" id="{976EEC65-7240-DF1D-31E1-1AED3AE8D54E}"/>
              </a:ext>
            </a:extLst>
          </p:cNvPr>
          <p:cNvSpPr txBox="1"/>
          <p:nvPr/>
        </p:nvSpPr>
        <p:spPr>
          <a:xfrm>
            <a:off x="4992984" y="1243942"/>
            <a:ext cx="492443" cy="184666"/>
          </a:xfrm>
          <a:prstGeom prst="rect">
            <a:avLst/>
          </a:prstGeom>
          <a:noFill/>
        </p:spPr>
        <p:txBody>
          <a:bodyPr wrap="none" rtlCol="0">
            <a:spAutoFit/>
          </a:bodyPr>
          <a:lstStyle/>
          <a:p>
            <a:r>
              <a:rPr kumimoji="1" lang="ja-JP" altLang="en-US" sz="600" dirty="0"/>
              <a:t>自社登録</a:t>
            </a:r>
          </a:p>
        </p:txBody>
      </p:sp>
      <p:sp>
        <p:nvSpPr>
          <p:cNvPr id="18" name="テキスト ボックス 17">
            <a:extLst>
              <a:ext uri="{FF2B5EF4-FFF2-40B4-BE49-F238E27FC236}">
                <a16:creationId xmlns:a16="http://schemas.microsoft.com/office/drawing/2014/main" id="{1801377D-3C40-84F9-2B1B-324F18B6AC0C}"/>
              </a:ext>
            </a:extLst>
          </p:cNvPr>
          <p:cNvSpPr txBox="1"/>
          <p:nvPr/>
        </p:nvSpPr>
        <p:spPr>
          <a:xfrm>
            <a:off x="5845225" y="1237503"/>
            <a:ext cx="800219" cy="184666"/>
          </a:xfrm>
          <a:prstGeom prst="rect">
            <a:avLst/>
          </a:prstGeom>
          <a:noFill/>
        </p:spPr>
        <p:txBody>
          <a:bodyPr wrap="none" rtlCol="0">
            <a:spAutoFit/>
          </a:bodyPr>
          <a:lstStyle/>
          <a:p>
            <a:r>
              <a:rPr lang="ja-JP" altLang="en-US" sz="600" dirty="0"/>
              <a:t>楽市システム登録</a:t>
            </a:r>
            <a:endParaRPr kumimoji="1" lang="ja-JP" altLang="en-US" sz="600" dirty="0"/>
          </a:p>
        </p:txBody>
      </p:sp>
      <p:sp>
        <p:nvSpPr>
          <p:cNvPr id="19" name="正方形/長方形 18">
            <a:extLst>
              <a:ext uri="{FF2B5EF4-FFF2-40B4-BE49-F238E27FC236}">
                <a16:creationId xmlns:a16="http://schemas.microsoft.com/office/drawing/2014/main" id="{0BCAAA72-E87F-2E44-5777-58DC4268D3E3}"/>
              </a:ext>
            </a:extLst>
          </p:cNvPr>
          <p:cNvSpPr/>
          <p:nvPr/>
        </p:nvSpPr>
        <p:spPr>
          <a:xfrm>
            <a:off x="4816584" y="1171976"/>
            <a:ext cx="1938385" cy="2681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2919B5B5-8098-79C7-7252-28D7BD53B50B}"/>
              </a:ext>
            </a:extLst>
          </p:cNvPr>
          <p:cNvCxnSpPr>
            <a:cxnSpLocks/>
          </p:cNvCxnSpPr>
          <p:nvPr/>
        </p:nvCxnSpPr>
        <p:spPr>
          <a:xfrm flipH="1">
            <a:off x="6643294" y="1102327"/>
            <a:ext cx="553527" cy="19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A4396CA1-8FA4-28D8-204C-3EB1AA7FD557}"/>
              </a:ext>
            </a:extLst>
          </p:cNvPr>
          <p:cNvSpPr txBox="1"/>
          <p:nvPr/>
        </p:nvSpPr>
        <p:spPr>
          <a:xfrm>
            <a:off x="7158559" y="985270"/>
            <a:ext cx="466794" cy="261610"/>
          </a:xfrm>
          <a:prstGeom prst="rect">
            <a:avLst/>
          </a:prstGeom>
          <a:noFill/>
        </p:spPr>
        <p:txBody>
          <a:bodyPr wrap="none" rtlCol="0">
            <a:spAutoFit/>
          </a:bodyPr>
          <a:lstStyle/>
          <a:p>
            <a:r>
              <a:rPr lang="ja-JP" altLang="en-US" sz="1100" dirty="0"/>
              <a:t>追加</a:t>
            </a:r>
            <a:endParaRPr kumimoji="1" lang="ja-JP" altLang="en-US" sz="1100" dirty="0"/>
          </a:p>
        </p:txBody>
      </p:sp>
      <p:cxnSp>
        <p:nvCxnSpPr>
          <p:cNvPr id="23" name="直線矢印コネクタ 22">
            <a:extLst>
              <a:ext uri="{FF2B5EF4-FFF2-40B4-BE49-F238E27FC236}">
                <a16:creationId xmlns:a16="http://schemas.microsoft.com/office/drawing/2014/main" id="{5F5D2DBB-0B5E-BBE6-7957-9F1DDA20B550}"/>
              </a:ext>
            </a:extLst>
          </p:cNvPr>
          <p:cNvCxnSpPr>
            <a:cxnSpLocks/>
            <a:stCxn id="25" idx="1"/>
          </p:cNvCxnSpPr>
          <p:nvPr/>
        </p:nvCxnSpPr>
        <p:spPr>
          <a:xfrm flipH="1" flipV="1">
            <a:off x="7391956" y="1708199"/>
            <a:ext cx="563403" cy="4398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テキスト ボックス 24">
            <a:extLst>
              <a:ext uri="{FF2B5EF4-FFF2-40B4-BE49-F238E27FC236}">
                <a16:creationId xmlns:a16="http://schemas.microsoft.com/office/drawing/2014/main" id="{E334A162-E4E3-9859-B51B-FE9ACE4E7A93}"/>
              </a:ext>
            </a:extLst>
          </p:cNvPr>
          <p:cNvSpPr txBox="1"/>
          <p:nvPr/>
        </p:nvSpPr>
        <p:spPr>
          <a:xfrm>
            <a:off x="7955359" y="2017238"/>
            <a:ext cx="1877437" cy="261610"/>
          </a:xfrm>
          <a:prstGeom prst="rect">
            <a:avLst/>
          </a:prstGeom>
          <a:noFill/>
        </p:spPr>
        <p:txBody>
          <a:bodyPr wrap="none" rtlCol="0">
            <a:spAutoFit/>
          </a:bodyPr>
          <a:lstStyle/>
          <a:p>
            <a:r>
              <a:rPr kumimoji="1" lang="ja-JP" altLang="en-US" sz="1100" dirty="0"/>
              <a:t>受注企業ごとに色分け表示</a:t>
            </a:r>
          </a:p>
        </p:txBody>
      </p:sp>
      <p:sp>
        <p:nvSpPr>
          <p:cNvPr id="26" name="テキスト ボックス 25">
            <a:extLst>
              <a:ext uri="{FF2B5EF4-FFF2-40B4-BE49-F238E27FC236}">
                <a16:creationId xmlns:a16="http://schemas.microsoft.com/office/drawing/2014/main" id="{7F9A799D-3A42-35F0-FDEB-DC3DBDA5CBCC}"/>
              </a:ext>
            </a:extLst>
          </p:cNvPr>
          <p:cNvSpPr txBox="1"/>
          <p:nvPr/>
        </p:nvSpPr>
        <p:spPr>
          <a:xfrm>
            <a:off x="4900607" y="2359562"/>
            <a:ext cx="3005951" cy="261610"/>
          </a:xfrm>
          <a:prstGeom prst="rect">
            <a:avLst/>
          </a:prstGeom>
          <a:noFill/>
        </p:spPr>
        <p:txBody>
          <a:bodyPr wrap="none" rtlCol="0">
            <a:spAutoFit/>
          </a:bodyPr>
          <a:lstStyle/>
          <a:p>
            <a:r>
              <a:rPr kumimoji="1" lang="ja-JP" altLang="en-US" sz="1100" dirty="0"/>
              <a:t>クリックすると対象利用予約詳細画面へ遷移</a:t>
            </a:r>
          </a:p>
        </p:txBody>
      </p:sp>
      <p:cxnSp>
        <p:nvCxnSpPr>
          <p:cNvPr id="27" name="直線矢印コネクタ 26">
            <a:extLst>
              <a:ext uri="{FF2B5EF4-FFF2-40B4-BE49-F238E27FC236}">
                <a16:creationId xmlns:a16="http://schemas.microsoft.com/office/drawing/2014/main" id="{7A7E4A9C-1462-1E8A-0DB7-7025002A6A23}"/>
              </a:ext>
            </a:extLst>
          </p:cNvPr>
          <p:cNvCxnSpPr>
            <a:cxnSpLocks/>
            <a:stCxn id="26" idx="0"/>
          </p:cNvCxnSpPr>
          <p:nvPr/>
        </p:nvCxnSpPr>
        <p:spPr>
          <a:xfrm flipH="1" flipV="1">
            <a:off x="5514519" y="1665941"/>
            <a:ext cx="889064" cy="6936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1C8C48B1-E73A-C11A-26D8-09F949600C1B}"/>
              </a:ext>
            </a:extLst>
          </p:cNvPr>
          <p:cNvCxnSpPr>
            <a:cxnSpLocks/>
          </p:cNvCxnSpPr>
          <p:nvPr/>
        </p:nvCxnSpPr>
        <p:spPr>
          <a:xfrm>
            <a:off x="1717882" y="1758040"/>
            <a:ext cx="0" cy="13638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2" name="図 31">
            <a:extLst>
              <a:ext uri="{FF2B5EF4-FFF2-40B4-BE49-F238E27FC236}">
                <a16:creationId xmlns:a16="http://schemas.microsoft.com/office/drawing/2014/main" id="{EDE06494-00BB-C06E-1092-0A80DAC737DE}"/>
              </a:ext>
            </a:extLst>
          </p:cNvPr>
          <p:cNvPicPr>
            <a:picLocks noChangeAspect="1"/>
          </p:cNvPicPr>
          <p:nvPr/>
        </p:nvPicPr>
        <p:blipFill>
          <a:blip r:embed="rId3"/>
          <a:srcRect t="15230" r="4204" b="17999"/>
          <a:stretch/>
        </p:blipFill>
        <p:spPr>
          <a:xfrm>
            <a:off x="1469745" y="3150618"/>
            <a:ext cx="3271103" cy="3132204"/>
          </a:xfrm>
          <a:prstGeom prst="rect">
            <a:avLst/>
          </a:prstGeom>
        </p:spPr>
      </p:pic>
      <p:cxnSp>
        <p:nvCxnSpPr>
          <p:cNvPr id="33" name="直線矢印コネクタ 32">
            <a:extLst>
              <a:ext uri="{FF2B5EF4-FFF2-40B4-BE49-F238E27FC236}">
                <a16:creationId xmlns:a16="http://schemas.microsoft.com/office/drawing/2014/main" id="{F9554222-1B3B-78A2-B69E-2BF05BC7CC1A}"/>
              </a:ext>
            </a:extLst>
          </p:cNvPr>
          <p:cNvCxnSpPr>
            <a:cxnSpLocks/>
            <a:stCxn id="35" idx="1"/>
          </p:cNvCxnSpPr>
          <p:nvPr/>
        </p:nvCxnSpPr>
        <p:spPr>
          <a:xfrm flipH="1">
            <a:off x="4089042" y="4829601"/>
            <a:ext cx="1707116" cy="1416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テキスト ボックス 34">
            <a:extLst>
              <a:ext uri="{FF2B5EF4-FFF2-40B4-BE49-F238E27FC236}">
                <a16:creationId xmlns:a16="http://schemas.microsoft.com/office/drawing/2014/main" id="{64CAD34F-0C4D-9880-0C86-86826127B9AE}"/>
              </a:ext>
            </a:extLst>
          </p:cNvPr>
          <p:cNvSpPr txBox="1"/>
          <p:nvPr/>
        </p:nvSpPr>
        <p:spPr>
          <a:xfrm>
            <a:off x="5796158" y="4698796"/>
            <a:ext cx="1031051" cy="261610"/>
          </a:xfrm>
          <a:prstGeom prst="rect">
            <a:avLst/>
          </a:prstGeom>
          <a:noFill/>
        </p:spPr>
        <p:txBody>
          <a:bodyPr wrap="none" rtlCol="0">
            <a:spAutoFit/>
          </a:bodyPr>
          <a:lstStyle/>
          <a:p>
            <a:r>
              <a:rPr lang="ja-JP" altLang="en-US" sz="1100" dirty="0"/>
              <a:t>〇・△の場合</a:t>
            </a:r>
            <a:endParaRPr kumimoji="1" lang="ja-JP" altLang="en-US" sz="1100" dirty="0"/>
          </a:p>
        </p:txBody>
      </p:sp>
      <p:sp>
        <p:nvSpPr>
          <p:cNvPr id="37" name="テキスト ボックス 36">
            <a:extLst>
              <a:ext uri="{FF2B5EF4-FFF2-40B4-BE49-F238E27FC236}">
                <a16:creationId xmlns:a16="http://schemas.microsoft.com/office/drawing/2014/main" id="{4824C369-84D5-81B0-E6FF-B59A8586DB54}"/>
              </a:ext>
            </a:extLst>
          </p:cNvPr>
          <p:cNvSpPr txBox="1"/>
          <p:nvPr/>
        </p:nvSpPr>
        <p:spPr>
          <a:xfrm>
            <a:off x="5838256" y="4930449"/>
            <a:ext cx="3429144" cy="261610"/>
          </a:xfrm>
          <a:prstGeom prst="rect">
            <a:avLst/>
          </a:prstGeom>
          <a:noFill/>
        </p:spPr>
        <p:txBody>
          <a:bodyPr wrap="none" rtlCol="0">
            <a:spAutoFit/>
          </a:bodyPr>
          <a:lstStyle/>
          <a:p>
            <a:r>
              <a:rPr kumimoji="1" lang="ja-JP" altLang="en-US" sz="1100" dirty="0"/>
              <a:t>日付をクリックすると対象利用予約詳細画面へ遷移</a:t>
            </a:r>
          </a:p>
        </p:txBody>
      </p:sp>
      <p:cxnSp>
        <p:nvCxnSpPr>
          <p:cNvPr id="2" name="直線矢印コネクタ 1">
            <a:extLst>
              <a:ext uri="{FF2B5EF4-FFF2-40B4-BE49-F238E27FC236}">
                <a16:creationId xmlns:a16="http://schemas.microsoft.com/office/drawing/2014/main" id="{079ADFC7-5960-D222-F00A-2879F4F5E055}"/>
              </a:ext>
            </a:extLst>
          </p:cNvPr>
          <p:cNvCxnSpPr>
            <a:cxnSpLocks/>
            <a:stCxn id="3" idx="1"/>
          </p:cNvCxnSpPr>
          <p:nvPr/>
        </p:nvCxnSpPr>
        <p:spPr>
          <a:xfrm flipH="1" flipV="1">
            <a:off x="3146092" y="3233948"/>
            <a:ext cx="3165591" cy="5627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F09BF0EE-09DF-DBC7-15AE-1A0C4B3CFBD6}"/>
              </a:ext>
            </a:extLst>
          </p:cNvPr>
          <p:cNvSpPr txBox="1"/>
          <p:nvPr/>
        </p:nvSpPr>
        <p:spPr>
          <a:xfrm>
            <a:off x="6311683" y="3665934"/>
            <a:ext cx="1534191" cy="261610"/>
          </a:xfrm>
          <a:prstGeom prst="rect">
            <a:avLst/>
          </a:prstGeom>
          <a:noFill/>
        </p:spPr>
        <p:txBody>
          <a:bodyPr wrap="square" rtlCol="0">
            <a:spAutoFit/>
          </a:bodyPr>
          <a:lstStyle/>
          <a:p>
            <a:r>
              <a:rPr lang="ja-JP" altLang="en-US" sz="1100" dirty="0">
                <a:solidFill>
                  <a:srgbClr val="FF0000"/>
                </a:solidFill>
              </a:rPr>
              <a:t>実施場所名　追加</a:t>
            </a:r>
            <a:endParaRPr kumimoji="1" lang="en-US" altLang="ja-JP" sz="1100" dirty="0">
              <a:solidFill>
                <a:srgbClr val="FF0000"/>
              </a:solidFill>
            </a:endParaRPr>
          </a:p>
        </p:txBody>
      </p:sp>
      <p:sp>
        <p:nvSpPr>
          <p:cNvPr id="15" name="テキスト ボックス 14">
            <a:extLst>
              <a:ext uri="{FF2B5EF4-FFF2-40B4-BE49-F238E27FC236}">
                <a16:creationId xmlns:a16="http://schemas.microsoft.com/office/drawing/2014/main" id="{0A9B6950-1459-6455-FF7D-C74153293064}"/>
              </a:ext>
            </a:extLst>
          </p:cNvPr>
          <p:cNvSpPr txBox="1"/>
          <p:nvPr/>
        </p:nvSpPr>
        <p:spPr>
          <a:xfrm>
            <a:off x="1632082" y="2057430"/>
            <a:ext cx="1454244" cy="261610"/>
          </a:xfrm>
          <a:prstGeom prst="rect">
            <a:avLst/>
          </a:prstGeom>
          <a:noFill/>
        </p:spPr>
        <p:txBody>
          <a:bodyPr wrap="none" rtlCol="0">
            <a:spAutoFit/>
          </a:bodyPr>
          <a:lstStyle/>
          <a:p>
            <a:r>
              <a:rPr kumimoji="1" lang="ja-JP" altLang="en-US" sz="1100" dirty="0"/>
              <a:t>クリック場所の変更</a:t>
            </a:r>
          </a:p>
        </p:txBody>
      </p:sp>
    </p:spTree>
    <p:extLst>
      <p:ext uri="{BB962C8B-B14F-4D97-AF65-F5344CB8AC3E}">
        <p14:creationId xmlns:p14="http://schemas.microsoft.com/office/powerpoint/2010/main" val="198877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7FDCE8-637A-DBFA-182E-38B931050D7C}"/>
              </a:ext>
            </a:extLst>
          </p:cNvPr>
          <p:cNvSpPr txBox="1"/>
          <p:nvPr/>
        </p:nvSpPr>
        <p:spPr>
          <a:xfrm>
            <a:off x="575296" y="328552"/>
            <a:ext cx="1107996" cy="369332"/>
          </a:xfrm>
          <a:prstGeom prst="rect">
            <a:avLst/>
          </a:prstGeom>
          <a:noFill/>
        </p:spPr>
        <p:txBody>
          <a:bodyPr wrap="none" rtlCol="0">
            <a:spAutoFit/>
          </a:bodyPr>
          <a:lstStyle/>
          <a:p>
            <a:r>
              <a:rPr lang="ja-JP" altLang="en-US" dirty="0"/>
              <a:t>施設一覧</a:t>
            </a:r>
            <a:endParaRPr kumimoji="1" lang="ja-JP" altLang="en-US" dirty="0"/>
          </a:p>
        </p:txBody>
      </p:sp>
      <p:pic>
        <p:nvPicPr>
          <p:cNvPr id="6" name="図 5">
            <a:extLst>
              <a:ext uri="{FF2B5EF4-FFF2-40B4-BE49-F238E27FC236}">
                <a16:creationId xmlns:a16="http://schemas.microsoft.com/office/drawing/2014/main" id="{E143D2F9-3CB9-8DBE-33E2-6277CFD26CA3}"/>
              </a:ext>
            </a:extLst>
          </p:cNvPr>
          <p:cNvPicPr>
            <a:picLocks noChangeAspect="1"/>
          </p:cNvPicPr>
          <p:nvPr/>
        </p:nvPicPr>
        <p:blipFill>
          <a:blip r:embed="rId2"/>
          <a:stretch>
            <a:fillRect/>
          </a:stretch>
        </p:blipFill>
        <p:spPr>
          <a:xfrm>
            <a:off x="781484" y="767074"/>
            <a:ext cx="4565668" cy="3794416"/>
          </a:xfrm>
          <a:prstGeom prst="rect">
            <a:avLst/>
          </a:prstGeom>
        </p:spPr>
      </p:pic>
      <p:sp>
        <p:nvSpPr>
          <p:cNvPr id="9" name="正方形/長方形 8">
            <a:extLst>
              <a:ext uri="{FF2B5EF4-FFF2-40B4-BE49-F238E27FC236}">
                <a16:creationId xmlns:a16="http://schemas.microsoft.com/office/drawing/2014/main" id="{B3242D70-B21B-4D76-9B65-95EF1E266624}"/>
              </a:ext>
            </a:extLst>
          </p:cNvPr>
          <p:cNvSpPr/>
          <p:nvPr/>
        </p:nvSpPr>
        <p:spPr>
          <a:xfrm>
            <a:off x="781484" y="767074"/>
            <a:ext cx="4565668" cy="4223525"/>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299437BA-1BEF-2411-8B01-7A15ECDD7BB1}"/>
              </a:ext>
            </a:extLst>
          </p:cNvPr>
          <p:cNvPicPr>
            <a:picLocks noChangeAspect="1"/>
          </p:cNvPicPr>
          <p:nvPr/>
        </p:nvPicPr>
        <p:blipFill>
          <a:blip r:embed="rId3"/>
          <a:srcRect r="13812"/>
          <a:stretch/>
        </p:blipFill>
        <p:spPr>
          <a:xfrm>
            <a:off x="781484" y="4586246"/>
            <a:ext cx="4565668" cy="404353"/>
          </a:xfrm>
          <a:prstGeom prst="rect">
            <a:avLst/>
          </a:prstGeom>
        </p:spPr>
      </p:pic>
      <p:cxnSp>
        <p:nvCxnSpPr>
          <p:cNvPr id="14" name="直線矢印コネクタ 13">
            <a:extLst>
              <a:ext uri="{FF2B5EF4-FFF2-40B4-BE49-F238E27FC236}">
                <a16:creationId xmlns:a16="http://schemas.microsoft.com/office/drawing/2014/main" id="{08D628F0-3DB7-2DAF-66B0-EDD99F9DFAEA}"/>
              </a:ext>
            </a:extLst>
          </p:cNvPr>
          <p:cNvCxnSpPr>
            <a:cxnSpLocks/>
            <a:stCxn id="16" idx="1"/>
          </p:cNvCxnSpPr>
          <p:nvPr/>
        </p:nvCxnSpPr>
        <p:spPr>
          <a:xfrm flipH="1">
            <a:off x="3357483" y="1827024"/>
            <a:ext cx="3132698" cy="3103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テキスト ボックス 15">
            <a:extLst>
              <a:ext uri="{FF2B5EF4-FFF2-40B4-BE49-F238E27FC236}">
                <a16:creationId xmlns:a16="http://schemas.microsoft.com/office/drawing/2014/main" id="{D144F38D-5265-371B-29D7-5C4EBBBD3414}"/>
              </a:ext>
            </a:extLst>
          </p:cNvPr>
          <p:cNvSpPr txBox="1"/>
          <p:nvPr/>
        </p:nvSpPr>
        <p:spPr>
          <a:xfrm>
            <a:off x="6490181" y="1611580"/>
            <a:ext cx="1736373" cy="430887"/>
          </a:xfrm>
          <a:prstGeom prst="rect">
            <a:avLst/>
          </a:prstGeom>
          <a:noFill/>
        </p:spPr>
        <p:txBody>
          <a:bodyPr wrap="none" rtlCol="0">
            <a:spAutoFit/>
          </a:bodyPr>
          <a:lstStyle/>
          <a:p>
            <a:r>
              <a:rPr lang="ja-JP" altLang="en-US" sz="1100" dirty="0"/>
              <a:t>項目　店舗担当者　追加</a:t>
            </a:r>
            <a:endParaRPr lang="en-US" altLang="ja-JP" sz="1100" dirty="0"/>
          </a:p>
          <a:p>
            <a:r>
              <a:rPr lang="ja-JP" altLang="en-US" sz="1100" dirty="0"/>
              <a:t>　　　実施場所名　削除</a:t>
            </a:r>
            <a:endParaRPr kumimoji="1" lang="en-US" altLang="ja-JP" sz="1100" dirty="0"/>
          </a:p>
        </p:txBody>
      </p:sp>
      <p:cxnSp>
        <p:nvCxnSpPr>
          <p:cNvPr id="23" name="直線矢印コネクタ 22">
            <a:extLst>
              <a:ext uri="{FF2B5EF4-FFF2-40B4-BE49-F238E27FC236}">
                <a16:creationId xmlns:a16="http://schemas.microsoft.com/office/drawing/2014/main" id="{58ED33DD-AFAC-5141-33CE-7432ABC535DD}"/>
              </a:ext>
            </a:extLst>
          </p:cNvPr>
          <p:cNvCxnSpPr>
            <a:cxnSpLocks/>
          </p:cNvCxnSpPr>
          <p:nvPr/>
        </p:nvCxnSpPr>
        <p:spPr>
          <a:xfrm flipH="1" flipV="1">
            <a:off x="1355382" y="3413772"/>
            <a:ext cx="4286293" cy="13693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テキスト ボックス 24">
            <a:extLst>
              <a:ext uri="{FF2B5EF4-FFF2-40B4-BE49-F238E27FC236}">
                <a16:creationId xmlns:a16="http://schemas.microsoft.com/office/drawing/2014/main" id="{F3A0443A-96B8-69EA-EF93-ECEBCA9E5404}"/>
              </a:ext>
            </a:extLst>
          </p:cNvPr>
          <p:cNvSpPr txBox="1"/>
          <p:nvPr/>
        </p:nvSpPr>
        <p:spPr>
          <a:xfrm>
            <a:off x="5637923" y="4721532"/>
            <a:ext cx="4384534" cy="261610"/>
          </a:xfrm>
          <a:prstGeom prst="rect">
            <a:avLst/>
          </a:prstGeom>
          <a:noFill/>
        </p:spPr>
        <p:txBody>
          <a:bodyPr wrap="none" rtlCol="0">
            <a:spAutoFit/>
          </a:bodyPr>
          <a:lstStyle/>
          <a:p>
            <a:r>
              <a:rPr kumimoji="1" lang="ja-JP" altLang="en-US" sz="1100" dirty="0"/>
              <a:t>１件でも案件がある場合は　削除マークを薄くする</a:t>
            </a:r>
            <a:r>
              <a:rPr kumimoji="1" lang="en-US" altLang="ja-JP" sz="1100" dirty="0"/>
              <a:t>(</a:t>
            </a:r>
            <a:r>
              <a:rPr kumimoji="1" lang="ja-JP" altLang="en-US" sz="1100" dirty="0"/>
              <a:t>押せなくする</a:t>
            </a:r>
            <a:r>
              <a:rPr kumimoji="1" lang="en-US" altLang="ja-JP" sz="1100" dirty="0"/>
              <a:t>)</a:t>
            </a:r>
          </a:p>
        </p:txBody>
      </p:sp>
      <p:cxnSp>
        <p:nvCxnSpPr>
          <p:cNvPr id="26" name="直線矢印コネクタ 25">
            <a:extLst>
              <a:ext uri="{FF2B5EF4-FFF2-40B4-BE49-F238E27FC236}">
                <a16:creationId xmlns:a16="http://schemas.microsoft.com/office/drawing/2014/main" id="{6C2E6956-5FA9-6CF1-506D-348964A7A634}"/>
              </a:ext>
            </a:extLst>
          </p:cNvPr>
          <p:cNvCxnSpPr>
            <a:cxnSpLocks/>
          </p:cNvCxnSpPr>
          <p:nvPr/>
        </p:nvCxnSpPr>
        <p:spPr>
          <a:xfrm flipH="1" flipV="1">
            <a:off x="2058640" y="3067158"/>
            <a:ext cx="3820646" cy="6743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B664E12C-6306-F4C3-1078-32CF152AFBB9}"/>
              </a:ext>
            </a:extLst>
          </p:cNvPr>
          <p:cNvCxnSpPr>
            <a:cxnSpLocks/>
          </p:cNvCxnSpPr>
          <p:nvPr/>
        </p:nvCxnSpPr>
        <p:spPr>
          <a:xfrm flipH="1" flipV="1">
            <a:off x="2001546" y="3482443"/>
            <a:ext cx="3877740" cy="259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2A232989-B314-8E8D-72B2-71D5A2857553}"/>
              </a:ext>
            </a:extLst>
          </p:cNvPr>
          <p:cNvCxnSpPr>
            <a:cxnSpLocks/>
            <a:stCxn id="50" idx="1"/>
          </p:cNvCxnSpPr>
          <p:nvPr/>
        </p:nvCxnSpPr>
        <p:spPr>
          <a:xfrm flipH="1">
            <a:off x="2526305" y="2591376"/>
            <a:ext cx="3217672" cy="185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正方形/長方形 38">
            <a:extLst>
              <a:ext uri="{FF2B5EF4-FFF2-40B4-BE49-F238E27FC236}">
                <a16:creationId xmlns:a16="http://schemas.microsoft.com/office/drawing/2014/main" id="{B9827C25-86E3-88B7-3CE9-6591305060C6}"/>
              </a:ext>
            </a:extLst>
          </p:cNvPr>
          <p:cNvSpPr/>
          <p:nvPr/>
        </p:nvSpPr>
        <p:spPr>
          <a:xfrm>
            <a:off x="1576141" y="2677333"/>
            <a:ext cx="1704270" cy="2934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矢印コネクタ 41">
            <a:extLst>
              <a:ext uri="{FF2B5EF4-FFF2-40B4-BE49-F238E27FC236}">
                <a16:creationId xmlns:a16="http://schemas.microsoft.com/office/drawing/2014/main" id="{9DC4CAE9-00A9-CD00-C46E-4668CE8DBCBD}"/>
              </a:ext>
            </a:extLst>
          </p:cNvPr>
          <p:cNvCxnSpPr>
            <a:cxnSpLocks/>
          </p:cNvCxnSpPr>
          <p:nvPr/>
        </p:nvCxnSpPr>
        <p:spPr>
          <a:xfrm flipH="1">
            <a:off x="2348543" y="1303330"/>
            <a:ext cx="4055567" cy="7853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テキスト ボックス 43">
            <a:extLst>
              <a:ext uri="{FF2B5EF4-FFF2-40B4-BE49-F238E27FC236}">
                <a16:creationId xmlns:a16="http://schemas.microsoft.com/office/drawing/2014/main" id="{2329BB1A-348C-7DF0-4993-DC06828641E9}"/>
              </a:ext>
            </a:extLst>
          </p:cNvPr>
          <p:cNvSpPr txBox="1"/>
          <p:nvPr/>
        </p:nvSpPr>
        <p:spPr>
          <a:xfrm>
            <a:off x="6404110" y="1238160"/>
            <a:ext cx="1742785" cy="261610"/>
          </a:xfrm>
          <a:prstGeom prst="rect">
            <a:avLst/>
          </a:prstGeom>
          <a:noFill/>
        </p:spPr>
        <p:txBody>
          <a:bodyPr wrap="none" rtlCol="0">
            <a:spAutoFit/>
          </a:bodyPr>
          <a:lstStyle/>
          <a:p>
            <a:r>
              <a:rPr lang="ja-JP" altLang="en-US" sz="1100" dirty="0"/>
              <a:t>項目　独自施設</a:t>
            </a:r>
            <a:r>
              <a:rPr lang="en-US" altLang="ja-JP" sz="1100" dirty="0"/>
              <a:t>ID</a:t>
            </a:r>
            <a:r>
              <a:rPr lang="ja-JP" altLang="en-US" sz="1100" dirty="0"/>
              <a:t>　追加</a:t>
            </a:r>
            <a:endParaRPr kumimoji="1" lang="en-US" altLang="ja-JP" sz="1100" dirty="0"/>
          </a:p>
        </p:txBody>
      </p:sp>
      <p:sp>
        <p:nvSpPr>
          <p:cNvPr id="50" name="テキスト ボックス 49">
            <a:extLst>
              <a:ext uri="{FF2B5EF4-FFF2-40B4-BE49-F238E27FC236}">
                <a16:creationId xmlns:a16="http://schemas.microsoft.com/office/drawing/2014/main" id="{1F46C05F-3E59-E69A-11BA-CE04A120A54A}"/>
              </a:ext>
            </a:extLst>
          </p:cNvPr>
          <p:cNvSpPr txBox="1"/>
          <p:nvPr/>
        </p:nvSpPr>
        <p:spPr>
          <a:xfrm>
            <a:off x="5743977" y="2375932"/>
            <a:ext cx="2294218" cy="430887"/>
          </a:xfrm>
          <a:prstGeom prst="rect">
            <a:avLst/>
          </a:prstGeom>
          <a:noFill/>
        </p:spPr>
        <p:txBody>
          <a:bodyPr wrap="none" rtlCol="0">
            <a:spAutoFit/>
          </a:bodyPr>
          <a:lstStyle/>
          <a:p>
            <a:r>
              <a:rPr kumimoji="1" lang="en-US" altLang="ja-JP" sz="1100" dirty="0"/>
              <a:t>CSV</a:t>
            </a:r>
            <a:r>
              <a:rPr kumimoji="1" lang="ja-JP" altLang="en-US" sz="1100" dirty="0"/>
              <a:t>機能　有効・無効の項目追加</a:t>
            </a:r>
            <a:endParaRPr kumimoji="1" lang="en-US" altLang="ja-JP" sz="1100" dirty="0"/>
          </a:p>
          <a:p>
            <a:r>
              <a:rPr kumimoji="1" lang="ja-JP" altLang="en-US" sz="1100" dirty="0"/>
              <a:t>　　　　　実施場所　項目削除</a:t>
            </a:r>
            <a:endParaRPr kumimoji="1" lang="en-US" altLang="ja-JP" sz="1100" dirty="0"/>
          </a:p>
        </p:txBody>
      </p:sp>
      <p:sp>
        <p:nvSpPr>
          <p:cNvPr id="2" name="テキスト ボックス 1">
            <a:extLst>
              <a:ext uri="{FF2B5EF4-FFF2-40B4-BE49-F238E27FC236}">
                <a16:creationId xmlns:a16="http://schemas.microsoft.com/office/drawing/2014/main" id="{8C64B2F4-0BEA-FE3A-32C0-8C173A5675B1}"/>
              </a:ext>
            </a:extLst>
          </p:cNvPr>
          <p:cNvSpPr txBox="1"/>
          <p:nvPr/>
        </p:nvSpPr>
        <p:spPr>
          <a:xfrm>
            <a:off x="1683292" y="382527"/>
            <a:ext cx="2341685" cy="261610"/>
          </a:xfrm>
          <a:prstGeom prst="rect">
            <a:avLst/>
          </a:prstGeom>
          <a:noFill/>
        </p:spPr>
        <p:txBody>
          <a:bodyPr wrap="square" rtlCol="0">
            <a:spAutoFit/>
          </a:bodyPr>
          <a:lstStyle/>
          <a:p>
            <a:r>
              <a:rPr lang="en-US" altLang="ja-JP" sz="1100" dirty="0"/>
              <a:t>※</a:t>
            </a:r>
            <a:r>
              <a:rPr lang="ja-JP" altLang="en-US" sz="1100" dirty="0"/>
              <a:t>施設は　施設</a:t>
            </a:r>
            <a:r>
              <a:rPr lang="en-US" altLang="ja-JP" sz="1100" dirty="0"/>
              <a:t>ID</a:t>
            </a:r>
            <a:r>
              <a:rPr lang="ja-JP" altLang="en-US" sz="1100" dirty="0"/>
              <a:t>で同期している</a:t>
            </a:r>
            <a:endParaRPr kumimoji="1" lang="en-US" altLang="ja-JP" sz="1100" dirty="0"/>
          </a:p>
        </p:txBody>
      </p:sp>
      <p:cxnSp>
        <p:nvCxnSpPr>
          <p:cNvPr id="3" name="直線矢印コネクタ 2">
            <a:extLst>
              <a:ext uri="{FF2B5EF4-FFF2-40B4-BE49-F238E27FC236}">
                <a16:creationId xmlns:a16="http://schemas.microsoft.com/office/drawing/2014/main" id="{B44CAE14-BD9C-49E6-56FE-DD7F7FD7CC5C}"/>
              </a:ext>
            </a:extLst>
          </p:cNvPr>
          <p:cNvCxnSpPr>
            <a:cxnSpLocks/>
          </p:cNvCxnSpPr>
          <p:nvPr/>
        </p:nvCxnSpPr>
        <p:spPr>
          <a:xfrm flipH="1" flipV="1">
            <a:off x="1367814" y="3554170"/>
            <a:ext cx="3979338" cy="1894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96C5A02C-515D-2543-926A-D250186A4D48}"/>
              </a:ext>
            </a:extLst>
          </p:cNvPr>
          <p:cNvSpPr txBox="1"/>
          <p:nvPr/>
        </p:nvSpPr>
        <p:spPr>
          <a:xfrm>
            <a:off x="5359584" y="5390001"/>
            <a:ext cx="2441694" cy="261610"/>
          </a:xfrm>
          <a:prstGeom prst="rect">
            <a:avLst/>
          </a:prstGeom>
          <a:noFill/>
        </p:spPr>
        <p:txBody>
          <a:bodyPr wrap="none" rtlCol="0">
            <a:spAutoFit/>
          </a:bodyPr>
          <a:lstStyle/>
          <a:p>
            <a:r>
              <a:rPr lang="ja-JP" altLang="en-US" sz="1100" dirty="0">
                <a:solidFill>
                  <a:srgbClr val="FF0000"/>
                </a:solidFill>
              </a:rPr>
              <a:t>実施場所一覧　への遷移ボタン追加</a:t>
            </a:r>
            <a:endParaRPr kumimoji="1" lang="en-US" altLang="ja-JP" sz="1100" dirty="0">
              <a:solidFill>
                <a:srgbClr val="FF0000"/>
              </a:solidFill>
            </a:endParaRPr>
          </a:p>
        </p:txBody>
      </p:sp>
      <p:cxnSp>
        <p:nvCxnSpPr>
          <p:cNvPr id="8" name="直線矢印コネクタ 7">
            <a:extLst>
              <a:ext uri="{FF2B5EF4-FFF2-40B4-BE49-F238E27FC236}">
                <a16:creationId xmlns:a16="http://schemas.microsoft.com/office/drawing/2014/main" id="{195A3FCE-3551-A1CA-2966-0D42C5E90A5C}"/>
              </a:ext>
            </a:extLst>
          </p:cNvPr>
          <p:cNvCxnSpPr>
            <a:cxnSpLocks/>
          </p:cNvCxnSpPr>
          <p:nvPr/>
        </p:nvCxnSpPr>
        <p:spPr>
          <a:xfrm flipH="1" flipV="1">
            <a:off x="3280411" y="3045381"/>
            <a:ext cx="3564439" cy="2791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3B207919-DE6F-7A1E-9BDF-94BEBE571844}"/>
              </a:ext>
            </a:extLst>
          </p:cNvPr>
          <p:cNvSpPr txBox="1"/>
          <p:nvPr/>
        </p:nvSpPr>
        <p:spPr>
          <a:xfrm>
            <a:off x="6827422" y="3184969"/>
            <a:ext cx="1313180" cy="261610"/>
          </a:xfrm>
          <a:prstGeom prst="rect">
            <a:avLst/>
          </a:prstGeom>
          <a:noFill/>
        </p:spPr>
        <p:txBody>
          <a:bodyPr wrap="none" rtlCol="0">
            <a:spAutoFit/>
          </a:bodyPr>
          <a:lstStyle/>
          <a:p>
            <a:r>
              <a:rPr kumimoji="1" lang="ja-JP" altLang="en-US" sz="1100" dirty="0">
                <a:solidFill>
                  <a:srgbClr val="FF0000"/>
                </a:solidFill>
              </a:rPr>
              <a:t>屋内・屋外　削除</a:t>
            </a:r>
            <a:endParaRPr kumimoji="1" lang="en-US" altLang="ja-JP" sz="1100" dirty="0">
              <a:solidFill>
                <a:srgbClr val="FF0000"/>
              </a:solidFill>
            </a:endParaRPr>
          </a:p>
        </p:txBody>
      </p:sp>
      <p:sp>
        <p:nvSpPr>
          <p:cNvPr id="28" name="テキスト ボックス 27">
            <a:extLst>
              <a:ext uri="{FF2B5EF4-FFF2-40B4-BE49-F238E27FC236}">
                <a16:creationId xmlns:a16="http://schemas.microsoft.com/office/drawing/2014/main" id="{2EC5579D-2E4C-B406-A789-37E1E7CC9F98}"/>
              </a:ext>
            </a:extLst>
          </p:cNvPr>
          <p:cNvSpPr txBox="1"/>
          <p:nvPr/>
        </p:nvSpPr>
        <p:spPr>
          <a:xfrm>
            <a:off x="5879287" y="3633321"/>
            <a:ext cx="1723508" cy="430887"/>
          </a:xfrm>
          <a:prstGeom prst="rect">
            <a:avLst/>
          </a:prstGeom>
          <a:noFill/>
        </p:spPr>
        <p:txBody>
          <a:bodyPr wrap="square" rtlCol="0">
            <a:spAutoFit/>
          </a:bodyPr>
          <a:lstStyle/>
          <a:p>
            <a:r>
              <a:rPr lang="ja-JP" altLang="en-US" sz="1100" dirty="0">
                <a:solidFill>
                  <a:srgbClr val="FF0000"/>
                </a:solidFill>
              </a:rPr>
              <a:t>施設</a:t>
            </a:r>
            <a:r>
              <a:rPr lang="en-US" altLang="ja-JP" sz="1100" dirty="0">
                <a:solidFill>
                  <a:srgbClr val="FF0000"/>
                </a:solidFill>
              </a:rPr>
              <a:t>ID/</a:t>
            </a:r>
            <a:r>
              <a:rPr lang="ja-JP" altLang="en-US" sz="1100" dirty="0">
                <a:solidFill>
                  <a:srgbClr val="FF0000"/>
                </a:solidFill>
              </a:rPr>
              <a:t>独自施設</a:t>
            </a:r>
            <a:r>
              <a:rPr lang="en-US" altLang="ja-JP" sz="1100" dirty="0">
                <a:solidFill>
                  <a:srgbClr val="FF0000"/>
                </a:solidFill>
              </a:rPr>
              <a:t>ID</a:t>
            </a:r>
            <a:br>
              <a:rPr lang="en-US" altLang="ja-JP" sz="1100" dirty="0">
                <a:solidFill>
                  <a:srgbClr val="FF0000"/>
                </a:solidFill>
              </a:rPr>
            </a:br>
            <a:r>
              <a:rPr lang="ja-JP" altLang="en-US" sz="1100" dirty="0">
                <a:solidFill>
                  <a:srgbClr val="FF0000"/>
                </a:solidFill>
              </a:rPr>
              <a:t>施設名</a:t>
            </a:r>
            <a:endParaRPr kumimoji="1" lang="en-US" altLang="ja-JP" sz="1100" dirty="0"/>
          </a:p>
        </p:txBody>
      </p:sp>
    </p:spTree>
    <p:extLst>
      <p:ext uri="{BB962C8B-B14F-4D97-AF65-F5344CB8AC3E}">
        <p14:creationId xmlns:p14="http://schemas.microsoft.com/office/powerpoint/2010/main" val="19527934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1893</TotalTime>
  <Words>3242</Words>
  <Application>Microsoft Office PowerPoint</Application>
  <PresentationFormat>ワイド画面</PresentationFormat>
  <Paragraphs>524</Paragraphs>
  <Slides>26</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Meiryo UI</vt:lpstr>
      <vt:lpstr>游ゴシック</vt:lpstr>
      <vt:lpstr>游ゴシック Light</vt:lpstr>
      <vt:lpstr>Arial</vt:lpstr>
      <vt:lpstr>Montserrat</vt:lpstr>
      <vt:lpstr>Wingdings</vt:lpstr>
      <vt:lpstr>Office テーマ</vt:lpstr>
      <vt:lpstr>オーナーシステム要件定義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コロンブスマン 伊藤 香織</dc:creator>
  <cp:lastModifiedBy>コロンブスマン 伊藤 香織</cp:lastModifiedBy>
  <cp:revision>58</cp:revision>
  <dcterms:created xsi:type="dcterms:W3CDTF">2025-04-09T04:35:19Z</dcterms:created>
  <dcterms:modified xsi:type="dcterms:W3CDTF">2025-06-20T03:51:58Z</dcterms:modified>
</cp:coreProperties>
</file>